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9" r:id="rId4"/>
    <p:sldId id="261" r:id="rId5"/>
    <p:sldId id="283" r:id="rId6"/>
    <p:sldId id="284" r:id="rId7"/>
    <p:sldId id="285" r:id="rId8"/>
    <p:sldId id="286" r:id="rId9"/>
    <p:sldId id="305" r:id="rId10"/>
    <p:sldId id="264" r:id="rId11"/>
    <p:sldId id="306" r:id="rId12"/>
    <p:sldId id="307" r:id="rId13"/>
    <p:sldId id="308" r:id="rId14"/>
    <p:sldId id="299" r:id="rId15"/>
    <p:sldId id="309" r:id="rId16"/>
    <p:sldId id="310" r:id="rId17"/>
    <p:sldId id="311" r:id="rId18"/>
    <p:sldId id="301" r:id="rId19"/>
    <p:sldId id="312" r:id="rId20"/>
    <p:sldId id="313" r:id="rId21"/>
    <p:sldId id="287" r:id="rId22"/>
    <p:sldId id="288" r:id="rId23"/>
    <p:sldId id="300" r:id="rId24"/>
    <p:sldId id="269" r:id="rId25"/>
    <p:sldId id="263" r:id="rId26"/>
    <p:sldId id="290" r:id="rId27"/>
    <p:sldId id="315" r:id="rId28"/>
    <p:sldId id="314" r:id="rId29"/>
    <p:sldId id="316" r:id="rId30"/>
    <p:sldId id="317" r:id="rId31"/>
    <p:sldId id="318" r:id="rId32"/>
    <p:sldId id="302" r:id="rId33"/>
    <p:sldId id="319" r:id="rId34"/>
    <p:sldId id="304" r:id="rId35"/>
    <p:sldId id="271" r:id="rId36"/>
    <p:sldId id="296" r:id="rId37"/>
    <p:sldId id="291" r:id="rId38"/>
    <p:sldId id="295" r:id="rId39"/>
    <p:sldId id="268" r:id="rId40"/>
    <p:sldId id="277" r:id="rId41"/>
    <p:sldId id="276" r:id="rId42"/>
    <p:sldId id="292" r:id="rId43"/>
    <p:sldId id="278" r:id="rId44"/>
    <p:sldId id="272" r:id="rId45"/>
    <p:sldId id="273" r:id="rId46"/>
    <p:sldId id="32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38" y="96"/>
      </p:cViewPr>
      <p:guideLst>
        <p:guide orient="horz" pos="55"/>
        <p:guide pos="1202"/>
        <p:guide pos="5602"/>
        <p:guide orient="horz" pos="31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49F7-5D90-411E-B63D-8723CE855B03}" type="datetimeFigureOut">
              <a:rPr lang="zh-CN" altLang="en-US" smtClean="0"/>
              <a:t>2020/11/13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oadsafety.tw/Dashboard/Custom?type=%E7%B5%B1%E8%A8%88%E5%BF%AB%E8%A6%B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oadsafety.tw/Dashboard/Custom?type=%E7%B5%B1%E8%A8%88%E5%BF%AB%E8%A6%B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oadsafety.tw/Dashboard/Custom?type=%E7%B5%B1%E8%A8%88%E5%BF%AB%E8%A6%B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safety.tw/Dashboard/Custom?type=%E7%B5%B1%E8%A8%88%E5%BF%AB%E8%A6%B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168.motc.gov.tw/countrydeadhurt/%E8%87%BA%E5%8C%97%E5%B8%8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168.motc.gov.tw/countrydeadhurt/%E8%87%BA%E5%8C%97%E5%B8%8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1.pu.edu.tw/~s1055501/2020Topic-HTML/home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168.motc.gov.tw/countrydeadhurt/%E8%87%BA%E5%8C%97%E5%B8%8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68.motc.gov.tw/countrydeadhurt/%E8%87%BA%E5%8C%97%E5%B8%8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1333422" y="2433719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</a:rPr>
              <a:t>大台中交通安全資訊圖表網站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326673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39" y="848674"/>
            <a:ext cx="1445741" cy="1445741"/>
            <a:chOff x="3963052" y="796069"/>
            <a:chExt cx="1445742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2" y="796069"/>
              <a:ext cx="1445742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7" y="1149944"/>
              <a:ext cx="995509" cy="868335"/>
              <a:chOff x="4675192" y="2882899"/>
              <a:chExt cx="360362" cy="314326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92" y="2882899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8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7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1315CB3-1490-479A-880F-0D1C623254E2}"/>
              </a:ext>
            </a:extLst>
          </p:cNvPr>
          <p:cNvSpPr txBox="1"/>
          <p:nvPr/>
        </p:nvSpPr>
        <p:spPr>
          <a:xfrm>
            <a:off x="3141609" y="3999047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222B34"/>
                </a:solidFill>
              </a:rPr>
              <a:t>組員：陳韋傑、包翰軒、程奕瑄、莊詠淳</a:t>
            </a:r>
            <a:endParaRPr lang="zh-CN" altLang="en-US" sz="1400" dirty="0">
              <a:solidFill>
                <a:srgbClr val="222B34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5E45D2-4F7B-4220-B1CA-9BBB51D684F4}"/>
              </a:ext>
            </a:extLst>
          </p:cNvPr>
          <p:cNvSpPr txBox="1"/>
          <p:nvPr/>
        </p:nvSpPr>
        <p:spPr>
          <a:xfrm>
            <a:off x="3139044" y="3685453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222B34"/>
                </a:solidFill>
              </a:rPr>
              <a:t>指導老師：鄧佩珊教授</a:t>
            </a:r>
            <a:endParaRPr lang="zh-CN" altLang="en-US" sz="1400" dirty="0">
              <a:solidFill>
                <a:srgbClr val="222B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道安資訊查詢網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4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98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  <a:hlinkClick r:id="rId2"/>
              </a:rPr>
              <a:t>https://roadsafety.tw/Dashboard/Custom?type=%E7%B5%B1%E8%A8%88%E5%BF%AB%E8%A6%BD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80928DD-2157-4887-99B6-FCFD875089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958" y="953875"/>
            <a:ext cx="5290189" cy="342025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事故成因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2212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  <a:hlinkClick r:id="rId2"/>
              </a:rPr>
              <a:t>https://roadsafety.tw/Dashboard/Custom?type=%E7%B5%B1%E8%A8%88%E5%BF%AB%E8%A6%BD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29147634-A138-407A-9F7F-E343330E17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373" y="956803"/>
            <a:ext cx="6169906" cy="3489024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道安資訊查詢網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4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98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事故成因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2584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  <a:hlinkClick r:id="rId2"/>
              </a:rPr>
              <a:t>https://roadsafety.tw/Dashboard/Custom?type=%E7%B5%B1%E8%A8%88%E5%BF%AB%E8%A6%BD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6E65491-F35D-4AFE-8B96-0EC9CBE8FE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6090" y="944038"/>
            <a:ext cx="5666877" cy="369252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道安資訊查詢網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4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98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事故成因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6181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道安資訊查詢網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4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98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事故成因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32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5956" y="883509"/>
            <a:ext cx="4266771" cy="365987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512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  <a:hlinkClick r:id="rId3"/>
              </a:rPr>
              <a:t>https://roadsafety.tw/Dashboard/Custom?type=%E7%B5%B1%E8%A8%88%E5%BF%AB%E8%A6%BD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400338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026" name="Picture 2" descr="D:\作業\畢專\PPT\N\S__787087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1" y="1067149"/>
            <a:ext cx="5572187" cy="33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4989828" y="1087619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台中市政府資料開放平台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5512" y="1487729"/>
            <a:ext cx="1534582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道路事故排名統計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路口名稱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53295" y="2523472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事故級別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/>
              <a:t>https://opendata.taichung.gov.tw/</a:t>
            </a:r>
            <a:endParaRPr lang="en-US" altLang="zh-CN" sz="1050" dirty="0"/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9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345865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8" y="3530385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主要肇因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7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22" name="圖片版面配置區 6">
            <a:extLst>
              <a:ext uri="{FF2B5EF4-FFF2-40B4-BE49-F238E27FC236}">
                <a16:creationId xmlns:a16="http://schemas.microsoft.com/office/drawing/2014/main" id="{567E02F3-9415-4B41-B84A-BD18493E8262}"/>
              </a:ext>
            </a:extLst>
          </p:cNvPr>
          <p:cNvPicPr>
            <a:picLocks/>
          </p:cNvPicPr>
          <p:nvPr/>
        </p:nvPicPr>
        <p:blipFill>
          <a:blip r:embed="rId2"/>
          <a:srcRect t="3461" b="3461"/>
          <a:stretch>
            <a:fillRect/>
          </a:stretch>
        </p:blipFill>
        <p:spPr>
          <a:xfrm>
            <a:off x="355395" y="1021051"/>
            <a:ext cx="4631216" cy="365685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4989828" y="1087619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台中市政府資料開放平台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6096984" y="1483810"/>
            <a:ext cx="1571142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 dirty="0">
                <a:solidFill>
                  <a:schemeClr val="bg1"/>
                </a:solidFill>
              </a:rPr>
              <a:t>API</a:t>
            </a:r>
            <a:r>
              <a:rPr lang="zh-TW" altLang="en-US" sz="1050" dirty="0">
                <a:solidFill>
                  <a:schemeClr val="bg1"/>
                </a:solidFill>
              </a:rPr>
              <a:t>欄目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路口名稱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53295" y="2523472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事故級別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/>
              <a:t>https://opendata.taichung.gov.tw/</a:t>
            </a:r>
            <a:endParaRPr lang="en-US" altLang="zh-CN" sz="1050" dirty="0"/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9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345865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8" y="3530385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主要肇因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9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414941" y="10876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十大肇事路段節錄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路口名稱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53295" y="2523472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事故級別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/>
              <a:t>https://opendata.taichung.gov.tw/</a:t>
            </a:r>
            <a:endParaRPr lang="en-US" altLang="zh-CN" sz="1050" dirty="0"/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9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345865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8" y="3530385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主要肇因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96C0459F-6AA1-4BA7-BC65-D0A5884FFF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821" y="1013071"/>
            <a:ext cx="3392659" cy="36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5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608133" y="108761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高危路段專欄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0D6E048-7E28-44AF-B325-7B0BD82C15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821" y="985564"/>
            <a:ext cx="3373053" cy="3669450"/>
          </a:xfrm>
          <a:prstGeom prst="rect">
            <a:avLst/>
          </a:prstGeom>
        </p:spPr>
      </p:pic>
      <p:sp>
        <p:nvSpPr>
          <p:cNvPr id="9" name="椭圆 37">
            <a:extLst>
              <a:ext uri="{FF2B5EF4-FFF2-40B4-BE49-F238E27FC236}">
                <a16:creationId xmlns:a16="http://schemas.microsoft.com/office/drawing/2014/main" id="{26D2E32A-1DE5-4F6A-A47F-20B1E82B8E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29C708-0911-4B0F-AD3A-45B67CC344B7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路口名稱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B8D9F7B-218C-47C6-ADA5-9674FFF877D1}"/>
              </a:ext>
            </a:extLst>
          </p:cNvPr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296288-706A-40DD-B0BB-D622D678988F}"/>
              </a:ext>
            </a:extLst>
          </p:cNvPr>
          <p:cNvSpPr/>
          <p:nvPr/>
        </p:nvSpPr>
        <p:spPr>
          <a:xfrm>
            <a:off x="6453295" y="2523472"/>
            <a:ext cx="805190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肇事地點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F39025-999D-458F-8AC5-FD82C8AD2C6C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4" name="椭圆 37">
            <a:extLst>
              <a:ext uri="{FF2B5EF4-FFF2-40B4-BE49-F238E27FC236}">
                <a16:creationId xmlns:a16="http://schemas.microsoft.com/office/drawing/2014/main" id="{4D12D59B-AD04-4DAF-92BA-4DB278F91FE1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4E4B13A9-6E6E-4189-87DD-78BFB72A4B79}"/>
              </a:ext>
            </a:extLst>
          </p:cNvPr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7" name="椭圆 37">
            <a:extLst>
              <a:ext uri="{FF2B5EF4-FFF2-40B4-BE49-F238E27FC236}">
                <a16:creationId xmlns:a16="http://schemas.microsoft.com/office/drawing/2014/main" id="{A8BDCAF4-68CB-42A8-93F0-C7E91F89A687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7CED8D6-6BB3-410B-8792-59230335FA8B}"/>
              </a:ext>
            </a:extLst>
          </p:cNvPr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48D7A227-2B8E-4EA6-B2E5-50879EB28103}"/>
              </a:ext>
            </a:extLst>
          </p:cNvPr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0609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134894" y="1087619"/>
            <a:ext cx="27126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107</a:t>
            </a: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高危路段數據統整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743035" y="1686297"/>
            <a:ext cx="349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節錄自我們整理的</a:t>
            </a:r>
            <a:r>
              <a:rPr lang="en-US" altLang="zh-TW" dirty="0">
                <a:solidFill>
                  <a:schemeClr val="bg1"/>
                </a:solidFill>
              </a:rPr>
              <a:t>107</a:t>
            </a:r>
            <a:r>
              <a:rPr lang="zh-TW" altLang="en-US" dirty="0">
                <a:solidFill>
                  <a:schemeClr val="bg1"/>
                </a:solidFill>
              </a:rPr>
              <a:t>高危路段數據統整，我們不只是單純下載貼上政府提供的資訊，還要再從當中分析、歸納出重點。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5" name="圖片 14" descr="一張含有 桌 的圖片&#10;&#10;自動產生的描述">
            <a:extLst>
              <a:ext uri="{FF2B5EF4-FFF2-40B4-BE49-F238E27FC236}">
                <a16:creationId xmlns:a16="http://schemas.microsoft.com/office/drawing/2014/main" id="{B6ACFBE7-BFED-4CE5-B432-B9DA6D002D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6" y="883509"/>
            <a:ext cx="3176793" cy="371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/>
              <a:t>https://opendata.taichung.gov.tw/</a:t>
            </a:r>
            <a:endParaRPr lang="en-US" altLang="zh-CN" sz="105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9FE533A2-423B-4621-9112-D75F1D37B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8821" y="992051"/>
            <a:ext cx="5521848" cy="202183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414941" y="10876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十大肇事路段節錄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路口名稱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53295" y="2523472"/>
            <a:ext cx="805190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主要肇因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78101BE-4A47-4A37-B8D8-8784826852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8821" y="3017542"/>
            <a:ext cx="3374241" cy="173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1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210032" y="33656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</a:rPr>
              <a:t>目錄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0A0F34D-04C9-4B6F-9537-C4B94B15C82E}"/>
              </a:ext>
            </a:extLst>
          </p:cNvPr>
          <p:cNvCxnSpPr/>
          <p:nvPr/>
        </p:nvCxnSpPr>
        <p:spPr>
          <a:xfrm flipH="1">
            <a:off x="466344" y="690506"/>
            <a:ext cx="1325880" cy="626230"/>
          </a:xfrm>
          <a:prstGeom prst="line">
            <a:avLst/>
          </a:prstGeom>
          <a:ln w="19050">
            <a:solidFill>
              <a:srgbClr val="222B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A28BF9B-EF97-4747-AD9D-72C93554A059}"/>
              </a:ext>
            </a:extLst>
          </p:cNvPr>
          <p:cNvSpPr txBox="1"/>
          <p:nvPr/>
        </p:nvSpPr>
        <p:spPr>
          <a:xfrm>
            <a:off x="949810" y="104444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latin typeface="+mj-lt"/>
              </a:rPr>
              <a:t>CONTENTS</a:t>
            </a:r>
            <a:endParaRPr lang="zh-CN" altLang="en-US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1947353" y="256537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專題主旨</a:t>
            </a:r>
            <a:endParaRPr lang="en-US" altLang="zh-CN" sz="1600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3961070" y="2565371"/>
            <a:ext cx="100540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資料蒐集</a:t>
            </a:r>
            <a:endParaRPr lang="zh-CN" altLang="zh-CN" sz="1100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endParaRPr lang="zh-CN" altLang="zh-CN" sz="1100" kern="100" dirty="0">
              <a:solidFill>
                <a:srgbClr val="222B3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5E705C-613F-431D-9818-5CD0BE8539EB}"/>
              </a:ext>
            </a:extLst>
          </p:cNvPr>
          <p:cNvSpPr/>
          <p:nvPr/>
        </p:nvSpPr>
        <p:spPr>
          <a:xfrm>
            <a:off x="5903238" y="259106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zh-CN" sz="1100" kern="100" dirty="0">
              <a:solidFill>
                <a:srgbClr val="222B3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1970941" y="394867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00" dirty="0">
                <a:solidFill>
                  <a:srgbClr val="222B34"/>
                </a:solidFill>
                <a:effectLst/>
                <a:latin typeface="+mn-ea"/>
                <a:cs typeface="Times New Roman" panose="02020603050405020304" pitchFamily="18" charset="0"/>
              </a:rPr>
              <a:t>作品設計</a:t>
            </a:r>
            <a:endParaRPr lang="zh-CN" altLang="zh-CN" sz="1100" kern="100" dirty="0">
              <a:solidFill>
                <a:srgbClr val="222B3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3961073" y="394867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網頁架構</a:t>
            </a:r>
            <a:endParaRPr lang="zh-CN" altLang="zh-CN" sz="1100" kern="100" dirty="0">
              <a:solidFill>
                <a:srgbClr val="222B3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031493" y="1477428"/>
            <a:ext cx="837125" cy="837125"/>
            <a:chOff x="815326" y="1848879"/>
            <a:chExt cx="1040625" cy="104062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CB3FFBD-331E-42F6-83E7-4E7290D02507}"/>
                </a:ext>
              </a:extLst>
            </p:cNvPr>
            <p:cNvSpPr/>
            <p:nvPr/>
          </p:nvSpPr>
          <p:spPr>
            <a:xfrm>
              <a:off x="815326" y="1848879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5B809C4-5FEA-410E-B945-C8E99E3168E7}"/>
                </a:ext>
              </a:extLst>
            </p:cNvPr>
            <p:cNvSpPr txBox="1"/>
            <p:nvPr/>
          </p:nvSpPr>
          <p:spPr>
            <a:xfrm>
              <a:off x="1045001" y="197537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045213" y="1461990"/>
            <a:ext cx="837125" cy="837125"/>
            <a:chOff x="2488166" y="1848879"/>
            <a:chExt cx="1040625" cy="104062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61AD739D-6B1B-41EA-8079-419F27465730}"/>
                </a:ext>
              </a:extLst>
            </p:cNvPr>
            <p:cNvSpPr/>
            <p:nvPr/>
          </p:nvSpPr>
          <p:spPr>
            <a:xfrm>
              <a:off x="2488166" y="1848879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75C41DC-A784-4EED-9C7A-DDA83A9D9C79}"/>
                </a:ext>
              </a:extLst>
            </p:cNvPr>
            <p:cNvSpPr txBox="1"/>
            <p:nvPr/>
          </p:nvSpPr>
          <p:spPr>
            <a:xfrm>
              <a:off x="2688518" y="198124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974795" y="1487687"/>
            <a:ext cx="837125" cy="837125"/>
            <a:chOff x="4092097" y="1848879"/>
            <a:chExt cx="1040625" cy="104062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45FF37A-03C7-4681-8C7A-BB81B7A4E0AF}"/>
                </a:ext>
              </a:extLst>
            </p:cNvPr>
            <p:cNvSpPr/>
            <p:nvPr/>
          </p:nvSpPr>
          <p:spPr>
            <a:xfrm>
              <a:off x="4092097" y="1848879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4B8F62E-2895-474D-8436-CCA11BEA2F3F}"/>
                </a:ext>
              </a:extLst>
            </p:cNvPr>
            <p:cNvSpPr txBox="1"/>
            <p:nvPr/>
          </p:nvSpPr>
          <p:spPr>
            <a:xfrm>
              <a:off x="4292449" y="1989361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63890" y="2922227"/>
            <a:ext cx="837125" cy="837125"/>
            <a:chOff x="5716890" y="1848879"/>
            <a:chExt cx="1040625" cy="104062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A9CD052-A7F1-4058-8F7A-03A277ACB590}"/>
                </a:ext>
              </a:extLst>
            </p:cNvPr>
            <p:cNvSpPr/>
            <p:nvPr/>
          </p:nvSpPr>
          <p:spPr>
            <a:xfrm>
              <a:off x="5716890" y="1848879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E2226A0-E0FA-4B03-98BB-815BDC71D906}"/>
                </a:ext>
              </a:extLst>
            </p:cNvPr>
            <p:cNvSpPr txBox="1"/>
            <p:nvPr/>
          </p:nvSpPr>
          <p:spPr>
            <a:xfrm>
              <a:off x="5839462" y="1975377"/>
              <a:ext cx="795479" cy="72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TW" sz="3200" b="1" dirty="0">
                  <a:solidFill>
                    <a:schemeClr val="bg1"/>
                  </a:solidFill>
                  <a:latin typeface="+mj-lt"/>
                </a:rPr>
                <a:t>6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2031494" y="2944615"/>
            <a:ext cx="837125" cy="837125"/>
            <a:chOff x="7291186" y="1848879"/>
            <a:chExt cx="1040625" cy="104062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20AB2B9-C84D-4831-B7F4-B6979398F0C3}"/>
                </a:ext>
              </a:extLst>
            </p:cNvPr>
            <p:cNvSpPr/>
            <p:nvPr/>
          </p:nvSpPr>
          <p:spPr>
            <a:xfrm>
              <a:off x="7291186" y="1848879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F12D664-4B09-4167-AF76-AAE290FDA9DB}"/>
                </a:ext>
              </a:extLst>
            </p:cNvPr>
            <p:cNvSpPr txBox="1"/>
            <p:nvPr/>
          </p:nvSpPr>
          <p:spPr>
            <a:xfrm>
              <a:off x="7413758" y="1977456"/>
              <a:ext cx="795479" cy="72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TW" sz="3200" b="1" dirty="0">
                  <a:solidFill>
                    <a:schemeClr val="bg1"/>
                  </a:solidFill>
                  <a:latin typeface="+mj-lt"/>
                </a:rPr>
                <a:t>4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045213" y="2922227"/>
            <a:ext cx="837125" cy="837125"/>
            <a:chOff x="7291186" y="524136"/>
            <a:chExt cx="1040625" cy="1040625"/>
          </a:xfrm>
        </p:grpSpPr>
        <p:sp>
          <p:nvSpPr>
            <p:cNvPr id="20" name="椭圆 5">
              <a:extLst>
                <a:ext uri="{FF2B5EF4-FFF2-40B4-BE49-F238E27FC236}">
                  <a16:creationId xmlns:a16="http://schemas.microsoft.com/office/drawing/2014/main" id="{4CB3FFBD-331E-42F6-83E7-4E7290D02507}"/>
                </a:ext>
              </a:extLst>
            </p:cNvPr>
            <p:cNvSpPr/>
            <p:nvPr/>
          </p:nvSpPr>
          <p:spPr>
            <a:xfrm>
              <a:off x="7291186" y="524136"/>
              <a:ext cx="1040625" cy="10406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文本框 15">
              <a:extLst>
                <a:ext uri="{FF2B5EF4-FFF2-40B4-BE49-F238E27FC236}">
                  <a16:creationId xmlns:a16="http://schemas.microsoft.com/office/drawing/2014/main" id="{35B809C4-5FEA-410E-B945-C8E99E3168E7}"/>
                </a:ext>
              </a:extLst>
            </p:cNvPr>
            <p:cNvSpPr txBox="1"/>
            <p:nvPr/>
          </p:nvSpPr>
          <p:spPr>
            <a:xfrm>
              <a:off x="7413756" y="671668"/>
              <a:ext cx="795479" cy="726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</a:rPr>
                <a:t>0</a:t>
              </a:r>
              <a:r>
                <a:rPr lang="en-US" altLang="zh-TW" sz="3200" b="1" dirty="0">
                  <a:solidFill>
                    <a:schemeClr val="bg1"/>
                  </a:solidFill>
                  <a:latin typeface="+mj-lt"/>
                </a:rPr>
                <a:t>5</a:t>
              </a:r>
              <a:endParaRPr lang="zh-CN" alt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5879750" y="3948672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1600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工作分配</a:t>
            </a:r>
            <a:endParaRPr lang="zh-CN" altLang="zh-CN" sz="1600" kern="100" dirty="0">
              <a:solidFill>
                <a:srgbClr val="222B34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45BC9CA-A418-481B-8E6F-CA06579334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4821" y="1420108"/>
            <a:ext cx="3866948" cy="13736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BA5DEEF-0EE7-43BF-88E5-57CF1013CC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4821" y="3286841"/>
            <a:ext cx="3866948" cy="82028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0915AA0-348E-42E7-9A3C-6B93416A41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29726" y="1084762"/>
            <a:ext cx="2239612" cy="308633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00AC9E-8BE2-40DC-8238-A6DBB8AEB06B}"/>
              </a:ext>
            </a:extLst>
          </p:cNvPr>
          <p:cNvSpPr txBox="1"/>
          <p:nvPr/>
        </p:nvSpPr>
        <p:spPr>
          <a:xfrm>
            <a:off x="388821" y="410712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標楷體" panose="03000509000000000000" pitchFamily="65" charset="-120"/>
              </a:rPr>
              <a:t>以上節錄自</a:t>
            </a:r>
            <a:r>
              <a:rPr lang="en-US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標楷體" panose="03000509000000000000" pitchFamily="65" charset="-120"/>
              </a:rPr>
              <a:t>109</a:t>
            </a:r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標楷體" panose="03000509000000000000" pitchFamily="65" charset="-120"/>
              </a:rPr>
              <a:t>年六都傷亡統計。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D3043EF-D99D-4162-888E-EEDD1BF704B0}"/>
              </a:ext>
            </a:extLst>
          </p:cNvPr>
          <p:cNvSpPr txBox="1"/>
          <p:nvPr/>
        </p:nvSpPr>
        <p:spPr>
          <a:xfrm>
            <a:off x="5101790" y="4232077"/>
            <a:ext cx="44234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標楷體" panose="03000509000000000000" pitchFamily="65" charset="-120"/>
              </a:rPr>
              <a:t>節錄自台中市受傷、死亡人數統計表。</a:t>
            </a:r>
            <a:endParaRPr lang="zh-TW" altLang="zh-TW" sz="12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274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4731739" y="109543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警政署官方統計道路交通事故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3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77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事故級別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hlinkClick r:id="rId2"/>
              </a:rPr>
              <a:t>https://168.motc.gov.tw/countrydeadhurt/%E8%87%BA%E5%8C%97%E5%B8%82#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66" y="877521"/>
            <a:ext cx="3230613" cy="262715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9" y="2642296"/>
            <a:ext cx="4133039" cy="1976081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0124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4731739" y="109543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警政署官方統計道路交通事故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3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道路事故</a:t>
            </a:r>
            <a:r>
              <a:rPr lang="en-US" altLang="zh-TW" sz="1050" dirty="0">
                <a:solidFill>
                  <a:schemeClr val="bg1"/>
                </a:solidFill>
              </a:rPr>
              <a:t>excel</a:t>
            </a:r>
            <a:r>
              <a:rPr lang="zh-TW" altLang="en-US" sz="1050" dirty="0">
                <a:solidFill>
                  <a:schemeClr val="bg1"/>
                </a:solidFill>
              </a:rPr>
              <a:t>檔案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190159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1946601"/>
            <a:ext cx="790329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事故級別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947196" y="196265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53295" y="2523472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肇事件數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9" y="3035619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hlinkClick r:id="rId2"/>
              </a:rPr>
              <a:t>https://168.motc.gov.tw/countrydeadhurt/%E8%87%BA%E5%8C%97%E5%B8%82#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17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52" y="1623934"/>
            <a:ext cx="4251043" cy="240974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42061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947196" y="249051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3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293963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5947196" y="3009537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9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843804" y="3458655"/>
            <a:ext cx="428861" cy="4288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6"/>
          <p:cNvSpPr>
            <a:spLocks noEditPoints="1"/>
          </p:cNvSpPr>
          <p:nvPr/>
        </p:nvSpPr>
        <p:spPr bwMode="auto">
          <a:xfrm>
            <a:off x="5940804" y="3519719"/>
            <a:ext cx="288942" cy="289056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73858" y="3530385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8653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374548" y="1087619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交通部統計查詢網</a:t>
            </a:r>
            <a:endParaRPr lang="en-US" altLang="zh-TW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5512" y="1487729"/>
            <a:ext cx="1534582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道路事故排名統計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683743" y="1901596"/>
            <a:ext cx="588922" cy="5889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234244" y="2044862"/>
            <a:ext cx="1085298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道安統計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779812" y="2009055"/>
            <a:ext cx="396783" cy="39693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272665" y="2827879"/>
            <a:ext cx="1105705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車種調查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050" dirty="0"/>
              <a:t>https://stat.motc.gov.tw/mocdb/stmain.jsp?sys=100</a:t>
            </a:r>
          </a:p>
        </p:txBody>
      </p:sp>
      <p:sp>
        <p:nvSpPr>
          <p:cNvPr id="24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670592" y="2684613"/>
            <a:ext cx="588922" cy="5889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5778704" y="2766388"/>
            <a:ext cx="396783" cy="39693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5" r="2219" b="6318"/>
          <a:stretch/>
        </p:blipFill>
        <p:spPr bwMode="auto">
          <a:xfrm>
            <a:off x="341321" y="1593009"/>
            <a:ext cx="4133075" cy="2528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1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18088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431161"/>
            <a:ext cx="13821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24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3349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3384529" y="3015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latin typeface="+mn-ea"/>
                <a:cs typeface="Times New Roman" panose="02020603050405020304" pitchFamily="18" charset="0"/>
              </a:rPr>
              <a:t>首頁設計</a:t>
            </a:r>
            <a:endParaRPr lang="zh-CN" altLang="en-US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693906BC-7735-4725-8309-72D620A68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2164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5A080266-FD71-491A-94E3-45981DDCA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6855B9F-A534-49BD-8C81-1FC504DFE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36F1F9-0132-4F64-A577-185FEC85B26A}"/>
              </a:ext>
            </a:extLst>
          </p:cNvPr>
          <p:cNvSpPr/>
          <p:nvPr/>
        </p:nvSpPr>
        <p:spPr>
          <a:xfrm>
            <a:off x="4703344" y="3015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latin typeface="+mn-ea"/>
                <a:cs typeface="Times New Roman" panose="02020603050405020304" pitchFamily="18" charset="0"/>
              </a:rPr>
              <a:t>分頁介紹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Freeform 42"/>
          <p:cNvSpPr>
            <a:spLocks noEditPoints="1"/>
          </p:cNvSpPr>
          <p:nvPr/>
        </p:nvSpPr>
        <p:spPr bwMode="auto">
          <a:xfrm>
            <a:off x="1524840" y="2062744"/>
            <a:ext cx="865097" cy="847844"/>
          </a:xfrm>
          <a:custGeom>
            <a:avLst/>
            <a:gdLst>
              <a:gd name="T0" fmla="*/ 25 w 596"/>
              <a:gd name="T1" fmla="*/ 345 h 583"/>
              <a:gd name="T2" fmla="*/ 25 w 596"/>
              <a:gd name="T3" fmla="*/ 62 h 583"/>
              <a:gd name="T4" fmla="*/ 61 w 596"/>
              <a:gd name="T5" fmla="*/ 26 h 583"/>
              <a:gd name="T6" fmla="*/ 534 w 596"/>
              <a:gd name="T7" fmla="*/ 26 h 583"/>
              <a:gd name="T8" fmla="*/ 570 w 596"/>
              <a:gd name="T9" fmla="*/ 62 h 583"/>
              <a:gd name="T10" fmla="*/ 570 w 596"/>
              <a:gd name="T11" fmla="*/ 345 h 583"/>
              <a:gd name="T12" fmla="*/ 534 w 596"/>
              <a:gd name="T13" fmla="*/ 381 h 583"/>
              <a:gd name="T14" fmla="*/ 61 w 596"/>
              <a:gd name="T15" fmla="*/ 381 h 583"/>
              <a:gd name="T16" fmla="*/ 25 w 596"/>
              <a:gd name="T17" fmla="*/ 345 h 583"/>
              <a:gd name="T18" fmla="*/ 534 w 596"/>
              <a:gd name="T19" fmla="*/ 406 h 583"/>
              <a:gd name="T20" fmla="*/ 596 w 596"/>
              <a:gd name="T21" fmla="*/ 345 h 583"/>
              <a:gd name="T22" fmla="*/ 596 w 596"/>
              <a:gd name="T23" fmla="*/ 62 h 583"/>
              <a:gd name="T24" fmla="*/ 534 w 596"/>
              <a:gd name="T25" fmla="*/ 0 h 583"/>
              <a:gd name="T26" fmla="*/ 61 w 596"/>
              <a:gd name="T27" fmla="*/ 0 h 583"/>
              <a:gd name="T28" fmla="*/ 0 w 596"/>
              <a:gd name="T29" fmla="*/ 62 h 583"/>
              <a:gd name="T30" fmla="*/ 0 w 596"/>
              <a:gd name="T31" fmla="*/ 345 h 583"/>
              <a:gd name="T32" fmla="*/ 61 w 596"/>
              <a:gd name="T33" fmla="*/ 406 h 583"/>
              <a:gd name="T34" fmla="*/ 245 w 596"/>
              <a:gd name="T35" fmla="*/ 406 h 583"/>
              <a:gd name="T36" fmla="*/ 245 w 596"/>
              <a:gd name="T37" fmla="*/ 462 h 583"/>
              <a:gd name="T38" fmla="*/ 61 w 596"/>
              <a:gd name="T39" fmla="*/ 462 h 583"/>
              <a:gd name="T40" fmla="*/ 0 w 596"/>
              <a:gd name="T41" fmla="*/ 524 h 583"/>
              <a:gd name="T42" fmla="*/ 0 w 596"/>
              <a:gd name="T43" fmla="*/ 570 h 583"/>
              <a:gd name="T44" fmla="*/ 12 w 596"/>
              <a:gd name="T45" fmla="*/ 583 h 583"/>
              <a:gd name="T46" fmla="*/ 583 w 596"/>
              <a:gd name="T47" fmla="*/ 583 h 583"/>
              <a:gd name="T48" fmla="*/ 596 w 596"/>
              <a:gd name="T49" fmla="*/ 570 h 583"/>
              <a:gd name="T50" fmla="*/ 596 w 596"/>
              <a:gd name="T51" fmla="*/ 524 h 583"/>
              <a:gd name="T52" fmla="*/ 534 w 596"/>
              <a:gd name="T53" fmla="*/ 462 h 583"/>
              <a:gd name="T54" fmla="*/ 351 w 596"/>
              <a:gd name="T55" fmla="*/ 462 h 583"/>
              <a:gd name="T56" fmla="*/ 351 w 596"/>
              <a:gd name="T57" fmla="*/ 406 h 583"/>
              <a:gd name="T58" fmla="*/ 534 w 596"/>
              <a:gd name="T59" fmla="*/ 406 h 583"/>
              <a:gd name="T60" fmla="*/ 544 w 596"/>
              <a:gd name="T61" fmla="*/ 345 h 583"/>
              <a:gd name="T62" fmla="*/ 544 w 596"/>
              <a:gd name="T63" fmla="*/ 62 h 583"/>
              <a:gd name="T64" fmla="*/ 534 w 596"/>
              <a:gd name="T65" fmla="*/ 52 h 583"/>
              <a:gd name="T66" fmla="*/ 61 w 596"/>
              <a:gd name="T67" fmla="*/ 52 h 583"/>
              <a:gd name="T68" fmla="*/ 51 w 596"/>
              <a:gd name="T69" fmla="*/ 62 h 583"/>
              <a:gd name="T70" fmla="*/ 51 w 596"/>
              <a:gd name="T71" fmla="*/ 345 h 583"/>
              <a:gd name="T72" fmla="*/ 61 w 596"/>
              <a:gd name="T73" fmla="*/ 355 h 583"/>
              <a:gd name="T74" fmla="*/ 534 w 596"/>
              <a:gd name="T75" fmla="*/ 355 h 583"/>
              <a:gd name="T76" fmla="*/ 544 w 596"/>
              <a:gd name="T77" fmla="*/ 345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96" h="583">
                <a:moveTo>
                  <a:pt x="25" y="345"/>
                </a:moveTo>
                <a:lnTo>
                  <a:pt x="25" y="62"/>
                </a:lnTo>
                <a:cubicBezTo>
                  <a:pt x="25" y="42"/>
                  <a:pt x="41" y="26"/>
                  <a:pt x="61" y="26"/>
                </a:cubicBezTo>
                <a:lnTo>
                  <a:pt x="534" y="26"/>
                </a:lnTo>
                <a:cubicBezTo>
                  <a:pt x="554" y="26"/>
                  <a:pt x="570" y="42"/>
                  <a:pt x="570" y="62"/>
                </a:cubicBezTo>
                <a:lnTo>
                  <a:pt x="570" y="345"/>
                </a:lnTo>
                <a:cubicBezTo>
                  <a:pt x="570" y="365"/>
                  <a:pt x="554" y="381"/>
                  <a:pt x="534" y="381"/>
                </a:cubicBezTo>
                <a:lnTo>
                  <a:pt x="61" y="381"/>
                </a:lnTo>
                <a:cubicBezTo>
                  <a:pt x="41" y="381"/>
                  <a:pt x="25" y="365"/>
                  <a:pt x="25" y="345"/>
                </a:cubicBezTo>
                <a:close/>
                <a:moveTo>
                  <a:pt x="534" y="406"/>
                </a:moveTo>
                <a:cubicBezTo>
                  <a:pt x="568" y="406"/>
                  <a:pt x="596" y="379"/>
                  <a:pt x="596" y="345"/>
                </a:cubicBezTo>
                <a:lnTo>
                  <a:pt x="596" y="62"/>
                </a:lnTo>
                <a:cubicBezTo>
                  <a:pt x="596" y="28"/>
                  <a:pt x="568" y="0"/>
                  <a:pt x="534" y="0"/>
                </a:cubicBezTo>
                <a:lnTo>
                  <a:pt x="61" y="0"/>
                </a:lnTo>
                <a:cubicBezTo>
                  <a:pt x="27" y="0"/>
                  <a:pt x="0" y="28"/>
                  <a:pt x="0" y="62"/>
                </a:cubicBezTo>
                <a:lnTo>
                  <a:pt x="0" y="345"/>
                </a:lnTo>
                <a:cubicBezTo>
                  <a:pt x="0" y="379"/>
                  <a:pt x="27" y="406"/>
                  <a:pt x="61" y="406"/>
                </a:cubicBezTo>
                <a:lnTo>
                  <a:pt x="245" y="406"/>
                </a:lnTo>
                <a:lnTo>
                  <a:pt x="245" y="462"/>
                </a:lnTo>
                <a:lnTo>
                  <a:pt x="61" y="462"/>
                </a:lnTo>
                <a:cubicBezTo>
                  <a:pt x="27" y="462"/>
                  <a:pt x="0" y="490"/>
                  <a:pt x="0" y="524"/>
                </a:cubicBezTo>
                <a:lnTo>
                  <a:pt x="0" y="570"/>
                </a:lnTo>
                <a:cubicBezTo>
                  <a:pt x="0" y="577"/>
                  <a:pt x="5" y="583"/>
                  <a:pt x="12" y="583"/>
                </a:cubicBezTo>
                <a:lnTo>
                  <a:pt x="583" y="583"/>
                </a:lnTo>
                <a:cubicBezTo>
                  <a:pt x="590" y="583"/>
                  <a:pt x="596" y="577"/>
                  <a:pt x="596" y="570"/>
                </a:cubicBezTo>
                <a:lnTo>
                  <a:pt x="596" y="524"/>
                </a:lnTo>
                <a:cubicBezTo>
                  <a:pt x="596" y="490"/>
                  <a:pt x="568" y="462"/>
                  <a:pt x="534" y="462"/>
                </a:cubicBezTo>
                <a:lnTo>
                  <a:pt x="351" y="462"/>
                </a:lnTo>
                <a:lnTo>
                  <a:pt x="351" y="406"/>
                </a:lnTo>
                <a:lnTo>
                  <a:pt x="534" y="406"/>
                </a:lnTo>
                <a:close/>
                <a:moveTo>
                  <a:pt x="544" y="345"/>
                </a:moveTo>
                <a:lnTo>
                  <a:pt x="544" y="62"/>
                </a:lnTo>
                <a:cubicBezTo>
                  <a:pt x="544" y="56"/>
                  <a:pt x="540" y="52"/>
                  <a:pt x="534" y="52"/>
                </a:cubicBezTo>
                <a:lnTo>
                  <a:pt x="61" y="52"/>
                </a:lnTo>
                <a:cubicBezTo>
                  <a:pt x="56" y="52"/>
                  <a:pt x="51" y="56"/>
                  <a:pt x="51" y="62"/>
                </a:cubicBezTo>
                <a:lnTo>
                  <a:pt x="51" y="345"/>
                </a:lnTo>
                <a:cubicBezTo>
                  <a:pt x="51" y="350"/>
                  <a:pt x="56" y="355"/>
                  <a:pt x="61" y="355"/>
                </a:cubicBezTo>
                <a:lnTo>
                  <a:pt x="534" y="355"/>
                </a:lnTo>
                <a:cubicBezTo>
                  <a:pt x="540" y="355"/>
                  <a:pt x="544" y="350"/>
                  <a:pt x="544" y="3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3018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>
            <a:extLst>
              <a:ext uri="{FF2B5EF4-FFF2-40B4-BE49-F238E27FC236}">
                <a16:creationId xmlns:a16="http://schemas.microsoft.com/office/drawing/2014/main" id="{43472C6A-CD4B-4B7B-9F48-350D9E4EBCB3}"/>
              </a:ext>
            </a:extLst>
          </p:cNvPr>
          <p:cNvSpPr/>
          <p:nvPr/>
        </p:nvSpPr>
        <p:spPr>
          <a:xfrm>
            <a:off x="388822" y="1294108"/>
            <a:ext cx="7794281" cy="1138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75F93CF-3DCA-4826-923A-B1601135DAD3}"/>
              </a:ext>
            </a:extLst>
          </p:cNvPr>
          <p:cNvSpPr/>
          <p:nvPr/>
        </p:nvSpPr>
        <p:spPr>
          <a:xfrm>
            <a:off x="450816" y="142515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首頁設計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A7AE200-7CBF-47A8-BFC3-5EE3783AF59A}"/>
              </a:ext>
            </a:extLst>
          </p:cNvPr>
          <p:cNvSpPr/>
          <p:nvPr/>
        </p:nvSpPr>
        <p:spPr>
          <a:xfrm>
            <a:off x="469979" y="1771559"/>
            <a:ext cx="5217899" cy="33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200" dirty="0">
                <a:solidFill>
                  <a:schemeClr val="bg1"/>
                </a:solidFill>
              </a:rPr>
              <a:t>用圖片來帶入網頁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33AB898-91D3-49AF-BFAA-50C82A809FC9}"/>
              </a:ext>
            </a:extLst>
          </p:cNvPr>
          <p:cNvSpPr/>
          <p:nvPr/>
        </p:nvSpPr>
        <p:spPr>
          <a:xfrm>
            <a:off x="469979" y="2610060"/>
            <a:ext cx="681925" cy="681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1283641" y="2842190"/>
            <a:ext cx="4280252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首先放入六都交通事故比較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8DDF874-B6D1-40B8-A5E4-3C20E4EB3E4B}"/>
              </a:ext>
            </a:extLst>
          </p:cNvPr>
          <p:cNvGrpSpPr/>
          <p:nvPr/>
        </p:nvGrpSpPr>
        <p:grpSpPr>
          <a:xfrm>
            <a:off x="642570" y="2774455"/>
            <a:ext cx="353134" cy="353134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23" name="AutoShape 126">
              <a:extLst>
                <a:ext uri="{FF2B5EF4-FFF2-40B4-BE49-F238E27FC236}">
                  <a16:creationId xmlns:a16="http://schemas.microsoft.com/office/drawing/2014/main" id="{71F646CD-26AC-4D3A-B93A-02FF060A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4" name="AutoShape 127">
              <a:extLst>
                <a:ext uri="{FF2B5EF4-FFF2-40B4-BE49-F238E27FC236}">
                  <a16:creationId xmlns:a16="http://schemas.microsoft.com/office/drawing/2014/main" id="{BFE64607-A965-47A3-89DF-E49FCB73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2652" r="2167" b="5875"/>
          <a:stretch/>
        </p:blipFill>
        <p:spPr bwMode="auto">
          <a:xfrm>
            <a:off x="3423767" y="1002242"/>
            <a:ext cx="5148435" cy="321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椭圆 28">
            <a:extLst>
              <a:ext uri="{FF2B5EF4-FFF2-40B4-BE49-F238E27FC236}">
                <a16:creationId xmlns:a16="http://schemas.microsoft.com/office/drawing/2014/main" id="{D33AB898-91D3-49AF-BFAA-50C82A809FC9}"/>
              </a:ext>
            </a:extLst>
          </p:cNvPr>
          <p:cNvSpPr/>
          <p:nvPr/>
        </p:nvSpPr>
        <p:spPr>
          <a:xfrm>
            <a:off x="489485" y="3552563"/>
            <a:ext cx="681925" cy="68192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1303147" y="3607324"/>
            <a:ext cx="4280252" cy="57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讓觀看者了解此網站目的，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並警惕交通需守則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7" name="组合 21">
            <a:extLst>
              <a:ext uri="{FF2B5EF4-FFF2-40B4-BE49-F238E27FC236}">
                <a16:creationId xmlns:a16="http://schemas.microsoft.com/office/drawing/2014/main" id="{98DDF874-B6D1-40B8-A5E4-3C20E4EB3E4B}"/>
              </a:ext>
            </a:extLst>
          </p:cNvPr>
          <p:cNvGrpSpPr/>
          <p:nvPr/>
        </p:nvGrpSpPr>
        <p:grpSpPr>
          <a:xfrm>
            <a:off x="662076" y="3716958"/>
            <a:ext cx="353134" cy="353134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8" name="AutoShape 126">
              <a:extLst>
                <a:ext uri="{FF2B5EF4-FFF2-40B4-BE49-F238E27FC236}">
                  <a16:creationId xmlns:a16="http://schemas.microsoft.com/office/drawing/2014/main" id="{71F646CD-26AC-4D3A-B93A-02FF060A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9" name="AutoShape 127">
              <a:extLst>
                <a:ext uri="{FF2B5EF4-FFF2-40B4-BE49-F238E27FC236}">
                  <a16:creationId xmlns:a16="http://schemas.microsoft.com/office/drawing/2014/main" id="{BFE64607-A965-47A3-89DF-E49FCB73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40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5125733" y="3987948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5635806" y="4104960"/>
            <a:ext cx="2275231" cy="49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每個專欄頁的資訊圖表都可以活動，滑鼠移到上方會顯示更多資訊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Freeform 18"/>
          <p:cNvSpPr>
            <a:spLocks noEditPoints="1"/>
          </p:cNvSpPr>
          <p:nvPr/>
        </p:nvSpPr>
        <p:spPr bwMode="auto">
          <a:xfrm>
            <a:off x="5222971" y="4075893"/>
            <a:ext cx="309814" cy="328400"/>
          </a:xfrm>
          <a:custGeom>
            <a:avLst/>
            <a:gdLst>
              <a:gd name="T0" fmla="*/ 283 w 568"/>
              <a:gd name="T1" fmla="*/ 574 h 601"/>
              <a:gd name="T2" fmla="*/ 284 w 568"/>
              <a:gd name="T3" fmla="*/ 333 h 601"/>
              <a:gd name="T4" fmla="*/ 453 w 568"/>
              <a:gd name="T5" fmla="*/ 301 h 601"/>
              <a:gd name="T6" fmla="*/ 347 w 568"/>
              <a:gd name="T7" fmla="*/ 343 h 601"/>
              <a:gd name="T8" fmla="*/ 95 w 568"/>
              <a:gd name="T9" fmla="*/ 214 h 601"/>
              <a:gd name="T10" fmla="*/ 127 w 568"/>
              <a:gd name="T11" fmla="*/ 218 h 601"/>
              <a:gd name="T12" fmla="*/ 168 w 568"/>
              <a:gd name="T13" fmla="*/ 222 h 601"/>
              <a:gd name="T14" fmla="*/ 167 w 568"/>
              <a:gd name="T15" fmla="*/ 195 h 601"/>
              <a:gd name="T16" fmla="*/ 284 w 568"/>
              <a:gd name="T17" fmla="*/ 303 h 601"/>
              <a:gd name="T18" fmla="*/ 413 w 568"/>
              <a:gd name="T19" fmla="*/ 209 h 601"/>
              <a:gd name="T20" fmla="*/ 442 w 568"/>
              <a:gd name="T21" fmla="*/ 204 h 601"/>
              <a:gd name="T22" fmla="*/ 458 w 568"/>
              <a:gd name="T23" fmla="*/ 210 h 601"/>
              <a:gd name="T24" fmla="*/ 416 w 568"/>
              <a:gd name="T25" fmla="*/ 256 h 601"/>
              <a:gd name="T26" fmla="*/ 489 w 568"/>
              <a:gd name="T27" fmla="*/ 341 h 601"/>
              <a:gd name="T28" fmla="*/ 467 w 568"/>
              <a:gd name="T29" fmla="*/ 263 h 601"/>
              <a:gd name="T30" fmla="*/ 467 w 568"/>
              <a:gd name="T31" fmla="*/ 500 h 601"/>
              <a:gd name="T32" fmla="*/ 494 w 568"/>
              <a:gd name="T33" fmla="*/ 494 h 601"/>
              <a:gd name="T34" fmla="*/ 310 w 568"/>
              <a:gd name="T35" fmla="*/ 595 h 601"/>
              <a:gd name="T36" fmla="*/ 285 w 568"/>
              <a:gd name="T37" fmla="*/ 601 h 601"/>
              <a:gd name="T38" fmla="*/ 75 w 568"/>
              <a:gd name="T39" fmla="*/ 494 h 601"/>
              <a:gd name="T40" fmla="*/ 102 w 568"/>
              <a:gd name="T41" fmla="*/ 500 h 601"/>
              <a:gd name="T42" fmla="*/ 102 w 568"/>
              <a:gd name="T43" fmla="*/ 263 h 601"/>
              <a:gd name="T44" fmla="*/ 80 w 568"/>
              <a:gd name="T45" fmla="*/ 341 h 601"/>
              <a:gd name="T46" fmla="*/ 142 w 568"/>
              <a:gd name="T47" fmla="*/ 252 h 601"/>
              <a:gd name="T48" fmla="*/ 62 w 568"/>
              <a:gd name="T49" fmla="*/ 400 h 601"/>
              <a:gd name="T50" fmla="*/ 74 w 568"/>
              <a:gd name="T51" fmla="*/ 424 h 601"/>
              <a:gd name="T52" fmla="*/ 85 w 568"/>
              <a:gd name="T53" fmla="*/ 446 h 601"/>
              <a:gd name="T54" fmla="*/ 45 w 568"/>
              <a:gd name="T55" fmla="*/ 475 h 601"/>
              <a:gd name="T56" fmla="*/ 28 w 568"/>
              <a:gd name="T57" fmla="*/ 377 h 601"/>
              <a:gd name="T58" fmla="*/ 54 w 568"/>
              <a:gd name="T59" fmla="*/ 333 h 601"/>
              <a:gd name="T60" fmla="*/ 473 w 568"/>
              <a:gd name="T61" fmla="*/ 381 h 601"/>
              <a:gd name="T62" fmla="*/ 463 w 568"/>
              <a:gd name="T63" fmla="*/ 406 h 601"/>
              <a:gd name="T64" fmla="*/ 455 w 568"/>
              <a:gd name="T65" fmla="*/ 431 h 601"/>
              <a:gd name="T66" fmla="*/ 450 w 568"/>
              <a:gd name="T67" fmla="*/ 450 h 601"/>
              <a:gd name="T68" fmla="*/ 482 w 568"/>
              <a:gd name="T69" fmla="*/ 363 h 601"/>
              <a:gd name="T70" fmla="*/ 513 w 568"/>
              <a:gd name="T71" fmla="*/ 360 h 601"/>
              <a:gd name="T72" fmla="*/ 282 w 568"/>
              <a:gd name="T73" fmla="*/ 0 h 601"/>
              <a:gd name="T74" fmla="*/ 418 w 568"/>
              <a:gd name="T75" fmla="*/ 107 h 601"/>
              <a:gd name="T76" fmla="*/ 394 w 568"/>
              <a:gd name="T77" fmla="*/ 179 h 601"/>
              <a:gd name="T78" fmla="*/ 365 w 568"/>
              <a:gd name="T79" fmla="*/ 81 h 601"/>
              <a:gd name="T80" fmla="*/ 194 w 568"/>
              <a:gd name="T81" fmla="*/ 183 h 601"/>
              <a:gd name="T82" fmla="*/ 152 w 568"/>
              <a:gd name="T83" fmla="*/ 154 h 601"/>
              <a:gd name="T84" fmla="*/ 198 w 568"/>
              <a:gd name="T85" fmla="*/ 41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" h="601">
                <a:moveTo>
                  <a:pt x="266" y="331"/>
                </a:moveTo>
                <a:lnTo>
                  <a:pt x="266" y="571"/>
                </a:lnTo>
                <a:cubicBezTo>
                  <a:pt x="272" y="573"/>
                  <a:pt x="277" y="575"/>
                  <a:pt x="283" y="574"/>
                </a:cubicBezTo>
                <a:cubicBezTo>
                  <a:pt x="290" y="574"/>
                  <a:pt x="297" y="572"/>
                  <a:pt x="303" y="570"/>
                </a:cubicBezTo>
                <a:lnTo>
                  <a:pt x="303" y="331"/>
                </a:lnTo>
                <a:cubicBezTo>
                  <a:pt x="297" y="332"/>
                  <a:pt x="290" y="333"/>
                  <a:pt x="284" y="333"/>
                </a:cubicBezTo>
                <a:cubicBezTo>
                  <a:pt x="278" y="333"/>
                  <a:pt x="272" y="332"/>
                  <a:pt x="266" y="331"/>
                </a:cubicBezTo>
                <a:close/>
                <a:moveTo>
                  <a:pt x="347" y="343"/>
                </a:moveTo>
                <a:lnTo>
                  <a:pt x="453" y="301"/>
                </a:lnTo>
                <a:lnTo>
                  <a:pt x="453" y="345"/>
                </a:lnTo>
                <a:lnTo>
                  <a:pt x="347" y="386"/>
                </a:lnTo>
                <a:lnTo>
                  <a:pt x="347" y="343"/>
                </a:lnTo>
                <a:close/>
                <a:moveTo>
                  <a:pt x="142" y="252"/>
                </a:moveTo>
                <a:lnTo>
                  <a:pt x="99" y="228"/>
                </a:lnTo>
                <a:cubicBezTo>
                  <a:pt x="94" y="225"/>
                  <a:pt x="93" y="219"/>
                  <a:pt x="95" y="214"/>
                </a:cubicBezTo>
                <a:cubicBezTo>
                  <a:pt x="98" y="209"/>
                  <a:pt x="104" y="208"/>
                  <a:pt x="109" y="210"/>
                </a:cubicBezTo>
                <a:lnTo>
                  <a:pt x="149" y="233"/>
                </a:lnTo>
                <a:lnTo>
                  <a:pt x="127" y="218"/>
                </a:lnTo>
                <a:cubicBezTo>
                  <a:pt x="123" y="215"/>
                  <a:pt x="122" y="209"/>
                  <a:pt x="125" y="204"/>
                </a:cubicBezTo>
                <a:cubicBezTo>
                  <a:pt x="128" y="200"/>
                  <a:pt x="134" y="199"/>
                  <a:pt x="138" y="202"/>
                </a:cubicBezTo>
                <a:lnTo>
                  <a:pt x="168" y="222"/>
                </a:lnTo>
                <a:lnTo>
                  <a:pt x="154" y="209"/>
                </a:lnTo>
                <a:cubicBezTo>
                  <a:pt x="150" y="205"/>
                  <a:pt x="149" y="199"/>
                  <a:pt x="153" y="195"/>
                </a:cubicBezTo>
                <a:cubicBezTo>
                  <a:pt x="157" y="191"/>
                  <a:pt x="163" y="191"/>
                  <a:pt x="167" y="195"/>
                </a:cubicBezTo>
                <a:lnTo>
                  <a:pt x="282" y="303"/>
                </a:lnTo>
                <a:cubicBezTo>
                  <a:pt x="283" y="303"/>
                  <a:pt x="283" y="303"/>
                  <a:pt x="283" y="304"/>
                </a:cubicBezTo>
                <a:cubicBezTo>
                  <a:pt x="283" y="303"/>
                  <a:pt x="284" y="303"/>
                  <a:pt x="284" y="303"/>
                </a:cubicBezTo>
                <a:lnTo>
                  <a:pt x="399" y="195"/>
                </a:lnTo>
                <a:cubicBezTo>
                  <a:pt x="403" y="191"/>
                  <a:pt x="409" y="191"/>
                  <a:pt x="413" y="195"/>
                </a:cubicBezTo>
                <a:cubicBezTo>
                  <a:pt x="417" y="199"/>
                  <a:pt x="417" y="205"/>
                  <a:pt x="413" y="209"/>
                </a:cubicBezTo>
                <a:lnTo>
                  <a:pt x="399" y="222"/>
                </a:lnTo>
                <a:lnTo>
                  <a:pt x="428" y="202"/>
                </a:lnTo>
                <a:cubicBezTo>
                  <a:pt x="432" y="199"/>
                  <a:pt x="438" y="200"/>
                  <a:pt x="442" y="204"/>
                </a:cubicBezTo>
                <a:cubicBezTo>
                  <a:pt x="445" y="209"/>
                  <a:pt x="444" y="215"/>
                  <a:pt x="439" y="218"/>
                </a:cubicBezTo>
                <a:lnTo>
                  <a:pt x="417" y="233"/>
                </a:lnTo>
                <a:lnTo>
                  <a:pt x="458" y="210"/>
                </a:lnTo>
                <a:cubicBezTo>
                  <a:pt x="462" y="208"/>
                  <a:pt x="468" y="209"/>
                  <a:pt x="471" y="214"/>
                </a:cubicBezTo>
                <a:cubicBezTo>
                  <a:pt x="474" y="219"/>
                  <a:pt x="472" y="225"/>
                  <a:pt x="467" y="228"/>
                </a:cubicBezTo>
                <a:lnTo>
                  <a:pt x="416" y="256"/>
                </a:lnTo>
                <a:lnTo>
                  <a:pt x="494" y="224"/>
                </a:lnTo>
                <a:lnTo>
                  <a:pt x="494" y="342"/>
                </a:lnTo>
                <a:cubicBezTo>
                  <a:pt x="492" y="342"/>
                  <a:pt x="491" y="342"/>
                  <a:pt x="489" y="341"/>
                </a:cubicBezTo>
                <a:lnTo>
                  <a:pt x="473" y="339"/>
                </a:lnTo>
                <a:lnTo>
                  <a:pt x="467" y="351"/>
                </a:lnTo>
                <a:lnTo>
                  <a:pt x="467" y="263"/>
                </a:lnTo>
                <a:lnTo>
                  <a:pt x="329" y="322"/>
                </a:lnTo>
                <a:lnTo>
                  <a:pt x="329" y="559"/>
                </a:lnTo>
                <a:lnTo>
                  <a:pt x="467" y="500"/>
                </a:lnTo>
                <a:lnTo>
                  <a:pt x="467" y="483"/>
                </a:lnTo>
                <a:cubicBezTo>
                  <a:pt x="472" y="486"/>
                  <a:pt x="477" y="488"/>
                  <a:pt x="482" y="490"/>
                </a:cubicBezTo>
                <a:cubicBezTo>
                  <a:pt x="486" y="492"/>
                  <a:pt x="490" y="493"/>
                  <a:pt x="494" y="494"/>
                </a:cubicBezTo>
                <a:lnTo>
                  <a:pt x="494" y="518"/>
                </a:lnTo>
                <a:lnTo>
                  <a:pt x="321" y="591"/>
                </a:lnTo>
                <a:cubicBezTo>
                  <a:pt x="318" y="592"/>
                  <a:pt x="314" y="594"/>
                  <a:pt x="310" y="595"/>
                </a:cubicBezTo>
                <a:lnTo>
                  <a:pt x="303" y="598"/>
                </a:lnTo>
                <a:lnTo>
                  <a:pt x="303" y="598"/>
                </a:lnTo>
                <a:cubicBezTo>
                  <a:pt x="297" y="599"/>
                  <a:pt x="291" y="601"/>
                  <a:pt x="285" y="601"/>
                </a:cubicBezTo>
                <a:cubicBezTo>
                  <a:pt x="271" y="601"/>
                  <a:pt x="258" y="598"/>
                  <a:pt x="247" y="590"/>
                </a:cubicBezTo>
                <a:lnTo>
                  <a:pt x="75" y="518"/>
                </a:lnTo>
                <a:lnTo>
                  <a:pt x="75" y="494"/>
                </a:lnTo>
                <a:cubicBezTo>
                  <a:pt x="79" y="493"/>
                  <a:pt x="83" y="492"/>
                  <a:pt x="87" y="490"/>
                </a:cubicBezTo>
                <a:cubicBezTo>
                  <a:pt x="91" y="488"/>
                  <a:pt x="96" y="486"/>
                  <a:pt x="102" y="483"/>
                </a:cubicBezTo>
                <a:lnTo>
                  <a:pt x="102" y="500"/>
                </a:lnTo>
                <a:lnTo>
                  <a:pt x="240" y="559"/>
                </a:lnTo>
                <a:lnTo>
                  <a:pt x="240" y="322"/>
                </a:lnTo>
                <a:lnTo>
                  <a:pt x="102" y="263"/>
                </a:lnTo>
                <a:lnTo>
                  <a:pt x="102" y="351"/>
                </a:lnTo>
                <a:lnTo>
                  <a:pt x="95" y="339"/>
                </a:lnTo>
                <a:lnTo>
                  <a:pt x="80" y="341"/>
                </a:lnTo>
                <a:cubicBezTo>
                  <a:pt x="78" y="342"/>
                  <a:pt x="77" y="342"/>
                  <a:pt x="75" y="342"/>
                </a:cubicBezTo>
                <a:lnTo>
                  <a:pt x="75" y="224"/>
                </a:lnTo>
                <a:lnTo>
                  <a:pt x="142" y="252"/>
                </a:lnTo>
                <a:close/>
                <a:moveTo>
                  <a:pt x="86" y="363"/>
                </a:moveTo>
                <a:cubicBezTo>
                  <a:pt x="89" y="369"/>
                  <a:pt x="91" y="375"/>
                  <a:pt x="94" y="381"/>
                </a:cubicBezTo>
                <a:lnTo>
                  <a:pt x="62" y="400"/>
                </a:lnTo>
                <a:lnTo>
                  <a:pt x="97" y="387"/>
                </a:lnTo>
                <a:cubicBezTo>
                  <a:pt x="99" y="393"/>
                  <a:pt x="102" y="399"/>
                  <a:pt x="104" y="406"/>
                </a:cubicBezTo>
                <a:lnTo>
                  <a:pt x="74" y="424"/>
                </a:lnTo>
                <a:lnTo>
                  <a:pt x="106" y="411"/>
                </a:lnTo>
                <a:cubicBezTo>
                  <a:pt x="108" y="418"/>
                  <a:pt x="110" y="424"/>
                  <a:pt x="112" y="431"/>
                </a:cubicBezTo>
                <a:lnTo>
                  <a:pt x="85" y="446"/>
                </a:lnTo>
                <a:lnTo>
                  <a:pt x="113" y="435"/>
                </a:lnTo>
                <a:cubicBezTo>
                  <a:pt x="115" y="440"/>
                  <a:pt x="116" y="445"/>
                  <a:pt x="117" y="450"/>
                </a:cubicBezTo>
                <a:cubicBezTo>
                  <a:pt x="111" y="454"/>
                  <a:pt x="66" y="483"/>
                  <a:pt x="45" y="475"/>
                </a:cubicBezTo>
                <a:cubicBezTo>
                  <a:pt x="23" y="467"/>
                  <a:pt x="2" y="437"/>
                  <a:pt x="1" y="410"/>
                </a:cubicBezTo>
                <a:cubicBezTo>
                  <a:pt x="0" y="383"/>
                  <a:pt x="70" y="366"/>
                  <a:pt x="86" y="363"/>
                </a:cubicBezTo>
                <a:close/>
                <a:moveTo>
                  <a:pt x="28" y="377"/>
                </a:moveTo>
                <a:lnTo>
                  <a:pt x="45" y="369"/>
                </a:lnTo>
                <a:lnTo>
                  <a:pt x="54" y="360"/>
                </a:lnTo>
                <a:lnTo>
                  <a:pt x="54" y="333"/>
                </a:lnTo>
                <a:cubicBezTo>
                  <a:pt x="38" y="340"/>
                  <a:pt x="31" y="356"/>
                  <a:pt x="28" y="377"/>
                </a:cubicBezTo>
                <a:close/>
                <a:moveTo>
                  <a:pt x="482" y="363"/>
                </a:moveTo>
                <a:cubicBezTo>
                  <a:pt x="479" y="369"/>
                  <a:pt x="476" y="375"/>
                  <a:pt x="473" y="381"/>
                </a:cubicBezTo>
                <a:lnTo>
                  <a:pt x="505" y="400"/>
                </a:lnTo>
                <a:lnTo>
                  <a:pt x="471" y="387"/>
                </a:lnTo>
                <a:cubicBezTo>
                  <a:pt x="468" y="393"/>
                  <a:pt x="465" y="399"/>
                  <a:pt x="463" y="406"/>
                </a:cubicBezTo>
                <a:lnTo>
                  <a:pt x="493" y="424"/>
                </a:lnTo>
                <a:lnTo>
                  <a:pt x="461" y="411"/>
                </a:lnTo>
                <a:cubicBezTo>
                  <a:pt x="459" y="418"/>
                  <a:pt x="457" y="424"/>
                  <a:pt x="455" y="431"/>
                </a:cubicBezTo>
                <a:lnTo>
                  <a:pt x="482" y="446"/>
                </a:lnTo>
                <a:lnTo>
                  <a:pt x="454" y="435"/>
                </a:lnTo>
                <a:cubicBezTo>
                  <a:pt x="453" y="440"/>
                  <a:pt x="451" y="445"/>
                  <a:pt x="450" y="450"/>
                </a:cubicBezTo>
                <a:cubicBezTo>
                  <a:pt x="456" y="454"/>
                  <a:pt x="501" y="483"/>
                  <a:pt x="523" y="475"/>
                </a:cubicBezTo>
                <a:cubicBezTo>
                  <a:pt x="544" y="467"/>
                  <a:pt x="566" y="437"/>
                  <a:pt x="567" y="410"/>
                </a:cubicBezTo>
                <a:cubicBezTo>
                  <a:pt x="568" y="383"/>
                  <a:pt x="497" y="366"/>
                  <a:pt x="482" y="363"/>
                </a:cubicBezTo>
                <a:close/>
                <a:moveTo>
                  <a:pt x="540" y="377"/>
                </a:moveTo>
                <a:lnTo>
                  <a:pt x="522" y="369"/>
                </a:lnTo>
                <a:lnTo>
                  <a:pt x="513" y="360"/>
                </a:lnTo>
                <a:lnTo>
                  <a:pt x="513" y="333"/>
                </a:lnTo>
                <a:cubicBezTo>
                  <a:pt x="529" y="340"/>
                  <a:pt x="536" y="356"/>
                  <a:pt x="540" y="377"/>
                </a:cubicBezTo>
                <a:close/>
                <a:moveTo>
                  <a:pt x="282" y="0"/>
                </a:moveTo>
                <a:cubicBezTo>
                  <a:pt x="315" y="0"/>
                  <a:pt x="344" y="16"/>
                  <a:pt x="366" y="41"/>
                </a:cubicBezTo>
                <a:cubicBezTo>
                  <a:pt x="379" y="58"/>
                  <a:pt x="390" y="78"/>
                  <a:pt x="395" y="101"/>
                </a:cubicBezTo>
                <a:cubicBezTo>
                  <a:pt x="403" y="99"/>
                  <a:pt x="415" y="98"/>
                  <a:pt x="418" y="107"/>
                </a:cubicBezTo>
                <a:cubicBezTo>
                  <a:pt x="423" y="120"/>
                  <a:pt x="421" y="151"/>
                  <a:pt x="412" y="154"/>
                </a:cubicBezTo>
                <a:cubicBezTo>
                  <a:pt x="408" y="156"/>
                  <a:pt x="403" y="156"/>
                  <a:pt x="398" y="155"/>
                </a:cubicBezTo>
                <a:cubicBezTo>
                  <a:pt x="398" y="163"/>
                  <a:pt x="396" y="171"/>
                  <a:pt x="394" y="179"/>
                </a:cubicBezTo>
                <a:cubicBezTo>
                  <a:pt x="386" y="180"/>
                  <a:pt x="378" y="182"/>
                  <a:pt x="370" y="183"/>
                </a:cubicBezTo>
                <a:cubicBezTo>
                  <a:pt x="375" y="169"/>
                  <a:pt x="377" y="154"/>
                  <a:pt x="377" y="138"/>
                </a:cubicBezTo>
                <a:cubicBezTo>
                  <a:pt x="377" y="117"/>
                  <a:pt x="373" y="98"/>
                  <a:pt x="365" y="81"/>
                </a:cubicBezTo>
                <a:cubicBezTo>
                  <a:pt x="301" y="132"/>
                  <a:pt x="218" y="95"/>
                  <a:pt x="197" y="86"/>
                </a:cubicBezTo>
                <a:cubicBezTo>
                  <a:pt x="190" y="101"/>
                  <a:pt x="187" y="119"/>
                  <a:pt x="187" y="138"/>
                </a:cubicBezTo>
                <a:cubicBezTo>
                  <a:pt x="187" y="154"/>
                  <a:pt x="189" y="169"/>
                  <a:pt x="194" y="183"/>
                </a:cubicBezTo>
                <a:cubicBezTo>
                  <a:pt x="186" y="181"/>
                  <a:pt x="178" y="180"/>
                  <a:pt x="170" y="179"/>
                </a:cubicBezTo>
                <a:cubicBezTo>
                  <a:pt x="168" y="171"/>
                  <a:pt x="167" y="163"/>
                  <a:pt x="166" y="155"/>
                </a:cubicBezTo>
                <a:cubicBezTo>
                  <a:pt x="161" y="156"/>
                  <a:pt x="156" y="156"/>
                  <a:pt x="152" y="154"/>
                </a:cubicBezTo>
                <a:cubicBezTo>
                  <a:pt x="143" y="151"/>
                  <a:pt x="141" y="120"/>
                  <a:pt x="146" y="107"/>
                </a:cubicBezTo>
                <a:cubicBezTo>
                  <a:pt x="149" y="98"/>
                  <a:pt x="161" y="99"/>
                  <a:pt x="169" y="101"/>
                </a:cubicBezTo>
                <a:cubicBezTo>
                  <a:pt x="174" y="78"/>
                  <a:pt x="185" y="58"/>
                  <a:pt x="198" y="41"/>
                </a:cubicBezTo>
                <a:cubicBezTo>
                  <a:pt x="220" y="16"/>
                  <a:pt x="249" y="0"/>
                  <a:pt x="2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163128" y="3982326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1673201" y="3990465"/>
            <a:ext cx="2275231" cy="57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列表點擊後會下拉出隱藏選單，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以進入其他專欄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290705" y="4108146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t="16838" r="29192" b="5218"/>
          <a:stretch/>
        </p:blipFill>
        <p:spPr bwMode="auto">
          <a:xfrm>
            <a:off x="994117" y="960701"/>
            <a:ext cx="2954315" cy="2864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" t="15502" r="28058" b="6241"/>
          <a:stretch/>
        </p:blipFill>
        <p:spPr bwMode="auto">
          <a:xfrm>
            <a:off x="4678223" y="960701"/>
            <a:ext cx="3693226" cy="30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96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423348" y="4006917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1933421" y="4062556"/>
            <a:ext cx="6259516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網站吉祥物會在部分專欄以動圖方式出現加以補充說明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550925" y="4132737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10" name="image23.png">
            <a:extLst>
              <a:ext uri="{FF2B5EF4-FFF2-40B4-BE49-F238E27FC236}">
                <a16:creationId xmlns:a16="http://schemas.microsoft.com/office/drawing/2014/main" id="{4E4743A8-046F-409F-BDDC-1A38103880C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33599" y="972259"/>
            <a:ext cx="4729580" cy="2837748"/>
          </a:xfrm>
          <a:prstGeom prst="rect">
            <a:avLst/>
          </a:prstGeom>
          <a:ln/>
        </p:spPr>
      </p:pic>
      <p:pic>
        <p:nvPicPr>
          <p:cNvPr id="11" name="image24.png">
            <a:extLst>
              <a:ext uri="{FF2B5EF4-FFF2-40B4-BE49-F238E27FC236}">
                <a16:creationId xmlns:a16="http://schemas.microsoft.com/office/drawing/2014/main" id="{39B223AF-A912-46F3-A7E9-061BA79662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63179" y="1942427"/>
            <a:ext cx="3576821" cy="18992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610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2113154" y="3549720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623227" y="3605359"/>
            <a:ext cx="6259516" cy="6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高危地區有浮動圖表顯示即時數字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2240731" y="3675540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8" name="image25.png">
            <a:extLst>
              <a:ext uri="{FF2B5EF4-FFF2-40B4-BE49-F238E27FC236}">
                <a16:creationId xmlns:a16="http://schemas.microsoft.com/office/drawing/2014/main" id="{3BC317E4-CE1C-4E6A-8C82-7F15503B834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575471" y="494763"/>
            <a:ext cx="3392471" cy="2773121"/>
          </a:xfrm>
          <a:prstGeom prst="rect">
            <a:avLst/>
          </a:prstGeom>
          <a:ln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5804B5-29A9-4712-8469-89443E85F5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5812" y="1996227"/>
            <a:ext cx="5759450" cy="1532890"/>
          </a:xfrm>
          <a:prstGeom prst="rect">
            <a:avLst/>
          </a:prstGeom>
        </p:spPr>
      </p:pic>
      <p:sp>
        <p:nvSpPr>
          <p:cNvPr id="10" name="椭圆 14">
            <a:extLst>
              <a:ext uri="{FF2B5EF4-FFF2-40B4-BE49-F238E27FC236}">
                <a16:creationId xmlns:a16="http://schemas.microsoft.com/office/drawing/2014/main" id="{36B16B84-86FC-49F6-932D-82E3DE8E8ACF}"/>
              </a:ext>
            </a:extLst>
          </p:cNvPr>
          <p:cNvSpPr/>
          <p:nvPr/>
        </p:nvSpPr>
        <p:spPr>
          <a:xfrm>
            <a:off x="2113154" y="4137327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250D57-BE3A-4FD8-A0DE-80581CFFBBBC}"/>
              </a:ext>
            </a:extLst>
          </p:cNvPr>
          <p:cNvSpPr/>
          <p:nvPr/>
        </p:nvSpPr>
        <p:spPr>
          <a:xfrm>
            <a:off x="2623227" y="4228591"/>
            <a:ext cx="6259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可以切換列表，查看各個月份的數據及地圖</a:t>
            </a: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6033989A-910B-4053-8782-0D07B9D3E8B4}"/>
              </a:ext>
            </a:extLst>
          </p:cNvPr>
          <p:cNvSpPr>
            <a:spLocks noEditPoints="1"/>
          </p:cNvSpPr>
          <p:nvPr/>
        </p:nvSpPr>
        <p:spPr bwMode="auto">
          <a:xfrm>
            <a:off x="2213502" y="4210516"/>
            <a:ext cx="309814" cy="328400"/>
          </a:xfrm>
          <a:custGeom>
            <a:avLst/>
            <a:gdLst>
              <a:gd name="T0" fmla="*/ 283 w 568"/>
              <a:gd name="T1" fmla="*/ 574 h 601"/>
              <a:gd name="T2" fmla="*/ 284 w 568"/>
              <a:gd name="T3" fmla="*/ 333 h 601"/>
              <a:gd name="T4" fmla="*/ 453 w 568"/>
              <a:gd name="T5" fmla="*/ 301 h 601"/>
              <a:gd name="T6" fmla="*/ 347 w 568"/>
              <a:gd name="T7" fmla="*/ 343 h 601"/>
              <a:gd name="T8" fmla="*/ 95 w 568"/>
              <a:gd name="T9" fmla="*/ 214 h 601"/>
              <a:gd name="T10" fmla="*/ 127 w 568"/>
              <a:gd name="T11" fmla="*/ 218 h 601"/>
              <a:gd name="T12" fmla="*/ 168 w 568"/>
              <a:gd name="T13" fmla="*/ 222 h 601"/>
              <a:gd name="T14" fmla="*/ 167 w 568"/>
              <a:gd name="T15" fmla="*/ 195 h 601"/>
              <a:gd name="T16" fmla="*/ 284 w 568"/>
              <a:gd name="T17" fmla="*/ 303 h 601"/>
              <a:gd name="T18" fmla="*/ 413 w 568"/>
              <a:gd name="T19" fmla="*/ 209 h 601"/>
              <a:gd name="T20" fmla="*/ 442 w 568"/>
              <a:gd name="T21" fmla="*/ 204 h 601"/>
              <a:gd name="T22" fmla="*/ 458 w 568"/>
              <a:gd name="T23" fmla="*/ 210 h 601"/>
              <a:gd name="T24" fmla="*/ 416 w 568"/>
              <a:gd name="T25" fmla="*/ 256 h 601"/>
              <a:gd name="T26" fmla="*/ 489 w 568"/>
              <a:gd name="T27" fmla="*/ 341 h 601"/>
              <a:gd name="T28" fmla="*/ 467 w 568"/>
              <a:gd name="T29" fmla="*/ 263 h 601"/>
              <a:gd name="T30" fmla="*/ 467 w 568"/>
              <a:gd name="T31" fmla="*/ 500 h 601"/>
              <a:gd name="T32" fmla="*/ 494 w 568"/>
              <a:gd name="T33" fmla="*/ 494 h 601"/>
              <a:gd name="T34" fmla="*/ 310 w 568"/>
              <a:gd name="T35" fmla="*/ 595 h 601"/>
              <a:gd name="T36" fmla="*/ 285 w 568"/>
              <a:gd name="T37" fmla="*/ 601 h 601"/>
              <a:gd name="T38" fmla="*/ 75 w 568"/>
              <a:gd name="T39" fmla="*/ 494 h 601"/>
              <a:gd name="T40" fmla="*/ 102 w 568"/>
              <a:gd name="T41" fmla="*/ 500 h 601"/>
              <a:gd name="T42" fmla="*/ 102 w 568"/>
              <a:gd name="T43" fmla="*/ 263 h 601"/>
              <a:gd name="T44" fmla="*/ 80 w 568"/>
              <a:gd name="T45" fmla="*/ 341 h 601"/>
              <a:gd name="T46" fmla="*/ 142 w 568"/>
              <a:gd name="T47" fmla="*/ 252 h 601"/>
              <a:gd name="T48" fmla="*/ 62 w 568"/>
              <a:gd name="T49" fmla="*/ 400 h 601"/>
              <a:gd name="T50" fmla="*/ 74 w 568"/>
              <a:gd name="T51" fmla="*/ 424 h 601"/>
              <a:gd name="T52" fmla="*/ 85 w 568"/>
              <a:gd name="T53" fmla="*/ 446 h 601"/>
              <a:gd name="T54" fmla="*/ 45 w 568"/>
              <a:gd name="T55" fmla="*/ 475 h 601"/>
              <a:gd name="T56" fmla="*/ 28 w 568"/>
              <a:gd name="T57" fmla="*/ 377 h 601"/>
              <a:gd name="T58" fmla="*/ 54 w 568"/>
              <a:gd name="T59" fmla="*/ 333 h 601"/>
              <a:gd name="T60" fmla="*/ 473 w 568"/>
              <a:gd name="T61" fmla="*/ 381 h 601"/>
              <a:gd name="T62" fmla="*/ 463 w 568"/>
              <a:gd name="T63" fmla="*/ 406 h 601"/>
              <a:gd name="T64" fmla="*/ 455 w 568"/>
              <a:gd name="T65" fmla="*/ 431 h 601"/>
              <a:gd name="T66" fmla="*/ 450 w 568"/>
              <a:gd name="T67" fmla="*/ 450 h 601"/>
              <a:gd name="T68" fmla="*/ 482 w 568"/>
              <a:gd name="T69" fmla="*/ 363 h 601"/>
              <a:gd name="T70" fmla="*/ 513 w 568"/>
              <a:gd name="T71" fmla="*/ 360 h 601"/>
              <a:gd name="T72" fmla="*/ 282 w 568"/>
              <a:gd name="T73" fmla="*/ 0 h 601"/>
              <a:gd name="T74" fmla="*/ 418 w 568"/>
              <a:gd name="T75" fmla="*/ 107 h 601"/>
              <a:gd name="T76" fmla="*/ 394 w 568"/>
              <a:gd name="T77" fmla="*/ 179 h 601"/>
              <a:gd name="T78" fmla="*/ 365 w 568"/>
              <a:gd name="T79" fmla="*/ 81 h 601"/>
              <a:gd name="T80" fmla="*/ 194 w 568"/>
              <a:gd name="T81" fmla="*/ 183 h 601"/>
              <a:gd name="T82" fmla="*/ 152 w 568"/>
              <a:gd name="T83" fmla="*/ 154 h 601"/>
              <a:gd name="T84" fmla="*/ 198 w 568"/>
              <a:gd name="T85" fmla="*/ 41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68" h="601">
                <a:moveTo>
                  <a:pt x="266" y="331"/>
                </a:moveTo>
                <a:lnTo>
                  <a:pt x="266" y="571"/>
                </a:lnTo>
                <a:cubicBezTo>
                  <a:pt x="272" y="573"/>
                  <a:pt x="277" y="575"/>
                  <a:pt x="283" y="574"/>
                </a:cubicBezTo>
                <a:cubicBezTo>
                  <a:pt x="290" y="574"/>
                  <a:pt x="297" y="572"/>
                  <a:pt x="303" y="570"/>
                </a:cubicBezTo>
                <a:lnTo>
                  <a:pt x="303" y="331"/>
                </a:lnTo>
                <a:cubicBezTo>
                  <a:pt x="297" y="332"/>
                  <a:pt x="290" y="333"/>
                  <a:pt x="284" y="333"/>
                </a:cubicBezTo>
                <a:cubicBezTo>
                  <a:pt x="278" y="333"/>
                  <a:pt x="272" y="332"/>
                  <a:pt x="266" y="331"/>
                </a:cubicBezTo>
                <a:close/>
                <a:moveTo>
                  <a:pt x="347" y="343"/>
                </a:moveTo>
                <a:lnTo>
                  <a:pt x="453" y="301"/>
                </a:lnTo>
                <a:lnTo>
                  <a:pt x="453" y="345"/>
                </a:lnTo>
                <a:lnTo>
                  <a:pt x="347" y="386"/>
                </a:lnTo>
                <a:lnTo>
                  <a:pt x="347" y="343"/>
                </a:lnTo>
                <a:close/>
                <a:moveTo>
                  <a:pt x="142" y="252"/>
                </a:moveTo>
                <a:lnTo>
                  <a:pt x="99" y="228"/>
                </a:lnTo>
                <a:cubicBezTo>
                  <a:pt x="94" y="225"/>
                  <a:pt x="93" y="219"/>
                  <a:pt x="95" y="214"/>
                </a:cubicBezTo>
                <a:cubicBezTo>
                  <a:pt x="98" y="209"/>
                  <a:pt x="104" y="208"/>
                  <a:pt x="109" y="210"/>
                </a:cubicBezTo>
                <a:lnTo>
                  <a:pt x="149" y="233"/>
                </a:lnTo>
                <a:lnTo>
                  <a:pt x="127" y="218"/>
                </a:lnTo>
                <a:cubicBezTo>
                  <a:pt x="123" y="215"/>
                  <a:pt x="122" y="209"/>
                  <a:pt x="125" y="204"/>
                </a:cubicBezTo>
                <a:cubicBezTo>
                  <a:pt x="128" y="200"/>
                  <a:pt x="134" y="199"/>
                  <a:pt x="138" y="202"/>
                </a:cubicBezTo>
                <a:lnTo>
                  <a:pt x="168" y="222"/>
                </a:lnTo>
                <a:lnTo>
                  <a:pt x="154" y="209"/>
                </a:lnTo>
                <a:cubicBezTo>
                  <a:pt x="150" y="205"/>
                  <a:pt x="149" y="199"/>
                  <a:pt x="153" y="195"/>
                </a:cubicBezTo>
                <a:cubicBezTo>
                  <a:pt x="157" y="191"/>
                  <a:pt x="163" y="191"/>
                  <a:pt x="167" y="195"/>
                </a:cubicBezTo>
                <a:lnTo>
                  <a:pt x="282" y="303"/>
                </a:lnTo>
                <a:cubicBezTo>
                  <a:pt x="283" y="303"/>
                  <a:pt x="283" y="303"/>
                  <a:pt x="283" y="304"/>
                </a:cubicBezTo>
                <a:cubicBezTo>
                  <a:pt x="283" y="303"/>
                  <a:pt x="284" y="303"/>
                  <a:pt x="284" y="303"/>
                </a:cubicBezTo>
                <a:lnTo>
                  <a:pt x="399" y="195"/>
                </a:lnTo>
                <a:cubicBezTo>
                  <a:pt x="403" y="191"/>
                  <a:pt x="409" y="191"/>
                  <a:pt x="413" y="195"/>
                </a:cubicBezTo>
                <a:cubicBezTo>
                  <a:pt x="417" y="199"/>
                  <a:pt x="417" y="205"/>
                  <a:pt x="413" y="209"/>
                </a:cubicBezTo>
                <a:lnTo>
                  <a:pt x="399" y="222"/>
                </a:lnTo>
                <a:lnTo>
                  <a:pt x="428" y="202"/>
                </a:lnTo>
                <a:cubicBezTo>
                  <a:pt x="432" y="199"/>
                  <a:pt x="438" y="200"/>
                  <a:pt x="442" y="204"/>
                </a:cubicBezTo>
                <a:cubicBezTo>
                  <a:pt x="445" y="209"/>
                  <a:pt x="444" y="215"/>
                  <a:pt x="439" y="218"/>
                </a:cubicBezTo>
                <a:lnTo>
                  <a:pt x="417" y="233"/>
                </a:lnTo>
                <a:lnTo>
                  <a:pt x="458" y="210"/>
                </a:lnTo>
                <a:cubicBezTo>
                  <a:pt x="462" y="208"/>
                  <a:pt x="468" y="209"/>
                  <a:pt x="471" y="214"/>
                </a:cubicBezTo>
                <a:cubicBezTo>
                  <a:pt x="474" y="219"/>
                  <a:pt x="472" y="225"/>
                  <a:pt x="467" y="228"/>
                </a:cubicBezTo>
                <a:lnTo>
                  <a:pt x="416" y="256"/>
                </a:lnTo>
                <a:lnTo>
                  <a:pt x="494" y="224"/>
                </a:lnTo>
                <a:lnTo>
                  <a:pt x="494" y="342"/>
                </a:lnTo>
                <a:cubicBezTo>
                  <a:pt x="492" y="342"/>
                  <a:pt x="491" y="342"/>
                  <a:pt x="489" y="341"/>
                </a:cubicBezTo>
                <a:lnTo>
                  <a:pt x="473" y="339"/>
                </a:lnTo>
                <a:lnTo>
                  <a:pt x="467" y="351"/>
                </a:lnTo>
                <a:lnTo>
                  <a:pt x="467" y="263"/>
                </a:lnTo>
                <a:lnTo>
                  <a:pt x="329" y="322"/>
                </a:lnTo>
                <a:lnTo>
                  <a:pt x="329" y="559"/>
                </a:lnTo>
                <a:lnTo>
                  <a:pt x="467" y="500"/>
                </a:lnTo>
                <a:lnTo>
                  <a:pt x="467" y="483"/>
                </a:lnTo>
                <a:cubicBezTo>
                  <a:pt x="472" y="486"/>
                  <a:pt x="477" y="488"/>
                  <a:pt x="482" y="490"/>
                </a:cubicBezTo>
                <a:cubicBezTo>
                  <a:pt x="486" y="492"/>
                  <a:pt x="490" y="493"/>
                  <a:pt x="494" y="494"/>
                </a:cubicBezTo>
                <a:lnTo>
                  <a:pt x="494" y="518"/>
                </a:lnTo>
                <a:lnTo>
                  <a:pt x="321" y="591"/>
                </a:lnTo>
                <a:cubicBezTo>
                  <a:pt x="318" y="592"/>
                  <a:pt x="314" y="594"/>
                  <a:pt x="310" y="595"/>
                </a:cubicBezTo>
                <a:lnTo>
                  <a:pt x="303" y="598"/>
                </a:lnTo>
                <a:lnTo>
                  <a:pt x="303" y="598"/>
                </a:lnTo>
                <a:cubicBezTo>
                  <a:pt x="297" y="599"/>
                  <a:pt x="291" y="601"/>
                  <a:pt x="285" y="601"/>
                </a:cubicBezTo>
                <a:cubicBezTo>
                  <a:pt x="271" y="601"/>
                  <a:pt x="258" y="598"/>
                  <a:pt x="247" y="590"/>
                </a:cubicBezTo>
                <a:lnTo>
                  <a:pt x="75" y="518"/>
                </a:lnTo>
                <a:lnTo>
                  <a:pt x="75" y="494"/>
                </a:lnTo>
                <a:cubicBezTo>
                  <a:pt x="79" y="493"/>
                  <a:pt x="83" y="492"/>
                  <a:pt x="87" y="490"/>
                </a:cubicBezTo>
                <a:cubicBezTo>
                  <a:pt x="91" y="488"/>
                  <a:pt x="96" y="486"/>
                  <a:pt x="102" y="483"/>
                </a:cubicBezTo>
                <a:lnTo>
                  <a:pt x="102" y="500"/>
                </a:lnTo>
                <a:lnTo>
                  <a:pt x="240" y="559"/>
                </a:lnTo>
                <a:lnTo>
                  <a:pt x="240" y="322"/>
                </a:lnTo>
                <a:lnTo>
                  <a:pt x="102" y="263"/>
                </a:lnTo>
                <a:lnTo>
                  <a:pt x="102" y="351"/>
                </a:lnTo>
                <a:lnTo>
                  <a:pt x="95" y="339"/>
                </a:lnTo>
                <a:lnTo>
                  <a:pt x="80" y="341"/>
                </a:lnTo>
                <a:cubicBezTo>
                  <a:pt x="78" y="342"/>
                  <a:pt x="77" y="342"/>
                  <a:pt x="75" y="342"/>
                </a:cubicBezTo>
                <a:lnTo>
                  <a:pt x="75" y="224"/>
                </a:lnTo>
                <a:lnTo>
                  <a:pt x="142" y="252"/>
                </a:lnTo>
                <a:close/>
                <a:moveTo>
                  <a:pt x="86" y="363"/>
                </a:moveTo>
                <a:cubicBezTo>
                  <a:pt x="89" y="369"/>
                  <a:pt x="91" y="375"/>
                  <a:pt x="94" y="381"/>
                </a:cubicBezTo>
                <a:lnTo>
                  <a:pt x="62" y="400"/>
                </a:lnTo>
                <a:lnTo>
                  <a:pt x="97" y="387"/>
                </a:lnTo>
                <a:cubicBezTo>
                  <a:pt x="99" y="393"/>
                  <a:pt x="102" y="399"/>
                  <a:pt x="104" y="406"/>
                </a:cubicBezTo>
                <a:lnTo>
                  <a:pt x="74" y="424"/>
                </a:lnTo>
                <a:lnTo>
                  <a:pt x="106" y="411"/>
                </a:lnTo>
                <a:cubicBezTo>
                  <a:pt x="108" y="418"/>
                  <a:pt x="110" y="424"/>
                  <a:pt x="112" y="431"/>
                </a:cubicBezTo>
                <a:lnTo>
                  <a:pt x="85" y="446"/>
                </a:lnTo>
                <a:lnTo>
                  <a:pt x="113" y="435"/>
                </a:lnTo>
                <a:cubicBezTo>
                  <a:pt x="115" y="440"/>
                  <a:pt x="116" y="445"/>
                  <a:pt x="117" y="450"/>
                </a:cubicBezTo>
                <a:cubicBezTo>
                  <a:pt x="111" y="454"/>
                  <a:pt x="66" y="483"/>
                  <a:pt x="45" y="475"/>
                </a:cubicBezTo>
                <a:cubicBezTo>
                  <a:pt x="23" y="467"/>
                  <a:pt x="2" y="437"/>
                  <a:pt x="1" y="410"/>
                </a:cubicBezTo>
                <a:cubicBezTo>
                  <a:pt x="0" y="383"/>
                  <a:pt x="70" y="366"/>
                  <a:pt x="86" y="363"/>
                </a:cubicBezTo>
                <a:close/>
                <a:moveTo>
                  <a:pt x="28" y="377"/>
                </a:moveTo>
                <a:lnTo>
                  <a:pt x="45" y="369"/>
                </a:lnTo>
                <a:lnTo>
                  <a:pt x="54" y="360"/>
                </a:lnTo>
                <a:lnTo>
                  <a:pt x="54" y="333"/>
                </a:lnTo>
                <a:cubicBezTo>
                  <a:pt x="38" y="340"/>
                  <a:pt x="31" y="356"/>
                  <a:pt x="28" y="377"/>
                </a:cubicBezTo>
                <a:close/>
                <a:moveTo>
                  <a:pt x="482" y="363"/>
                </a:moveTo>
                <a:cubicBezTo>
                  <a:pt x="479" y="369"/>
                  <a:pt x="476" y="375"/>
                  <a:pt x="473" y="381"/>
                </a:cubicBezTo>
                <a:lnTo>
                  <a:pt x="505" y="400"/>
                </a:lnTo>
                <a:lnTo>
                  <a:pt x="471" y="387"/>
                </a:lnTo>
                <a:cubicBezTo>
                  <a:pt x="468" y="393"/>
                  <a:pt x="465" y="399"/>
                  <a:pt x="463" y="406"/>
                </a:cubicBezTo>
                <a:lnTo>
                  <a:pt x="493" y="424"/>
                </a:lnTo>
                <a:lnTo>
                  <a:pt x="461" y="411"/>
                </a:lnTo>
                <a:cubicBezTo>
                  <a:pt x="459" y="418"/>
                  <a:pt x="457" y="424"/>
                  <a:pt x="455" y="431"/>
                </a:cubicBezTo>
                <a:lnTo>
                  <a:pt x="482" y="446"/>
                </a:lnTo>
                <a:lnTo>
                  <a:pt x="454" y="435"/>
                </a:lnTo>
                <a:cubicBezTo>
                  <a:pt x="453" y="440"/>
                  <a:pt x="451" y="445"/>
                  <a:pt x="450" y="450"/>
                </a:cubicBezTo>
                <a:cubicBezTo>
                  <a:pt x="456" y="454"/>
                  <a:pt x="501" y="483"/>
                  <a:pt x="523" y="475"/>
                </a:cubicBezTo>
                <a:cubicBezTo>
                  <a:pt x="544" y="467"/>
                  <a:pt x="566" y="437"/>
                  <a:pt x="567" y="410"/>
                </a:cubicBezTo>
                <a:cubicBezTo>
                  <a:pt x="568" y="383"/>
                  <a:pt x="497" y="366"/>
                  <a:pt x="482" y="363"/>
                </a:cubicBezTo>
                <a:close/>
                <a:moveTo>
                  <a:pt x="540" y="377"/>
                </a:moveTo>
                <a:lnTo>
                  <a:pt x="522" y="369"/>
                </a:lnTo>
                <a:lnTo>
                  <a:pt x="513" y="360"/>
                </a:lnTo>
                <a:lnTo>
                  <a:pt x="513" y="333"/>
                </a:lnTo>
                <a:cubicBezTo>
                  <a:pt x="529" y="340"/>
                  <a:pt x="536" y="356"/>
                  <a:pt x="540" y="377"/>
                </a:cubicBezTo>
                <a:close/>
                <a:moveTo>
                  <a:pt x="282" y="0"/>
                </a:moveTo>
                <a:cubicBezTo>
                  <a:pt x="315" y="0"/>
                  <a:pt x="344" y="16"/>
                  <a:pt x="366" y="41"/>
                </a:cubicBezTo>
                <a:cubicBezTo>
                  <a:pt x="379" y="58"/>
                  <a:pt x="390" y="78"/>
                  <a:pt x="395" y="101"/>
                </a:cubicBezTo>
                <a:cubicBezTo>
                  <a:pt x="403" y="99"/>
                  <a:pt x="415" y="98"/>
                  <a:pt x="418" y="107"/>
                </a:cubicBezTo>
                <a:cubicBezTo>
                  <a:pt x="423" y="120"/>
                  <a:pt x="421" y="151"/>
                  <a:pt x="412" y="154"/>
                </a:cubicBezTo>
                <a:cubicBezTo>
                  <a:pt x="408" y="156"/>
                  <a:pt x="403" y="156"/>
                  <a:pt x="398" y="155"/>
                </a:cubicBezTo>
                <a:cubicBezTo>
                  <a:pt x="398" y="163"/>
                  <a:pt x="396" y="171"/>
                  <a:pt x="394" y="179"/>
                </a:cubicBezTo>
                <a:cubicBezTo>
                  <a:pt x="386" y="180"/>
                  <a:pt x="378" y="182"/>
                  <a:pt x="370" y="183"/>
                </a:cubicBezTo>
                <a:cubicBezTo>
                  <a:pt x="375" y="169"/>
                  <a:pt x="377" y="154"/>
                  <a:pt x="377" y="138"/>
                </a:cubicBezTo>
                <a:cubicBezTo>
                  <a:pt x="377" y="117"/>
                  <a:pt x="373" y="98"/>
                  <a:pt x="365" y="81"/>
                </a:cubicBezTo>
                <a:cubicBezTo>
                  <a:pt x="301" y="132"/>
                  <a:pt x="218" y="95"/>
                  <a:pt x="197" y="86"/>
                </a:cubicBezTo>
                <a:cubicBezTo>
                  <a:pt x="190" y="101"/>
                  <a:pt x="187" y="119"/>
                  <a:pt x="187" y="138"/>
                </a:cubicBezTo>
                <a:cubicBezTo>
                  <a:pt x="187" y="154"/>
                  <a:pt x="189" y="169"/>
                  <a:pt x="194" y="183"/>
                </a:cubicBezTo>
                <a:cubicBezTo>
                  <a:pt x="186" y="181"/>
                  <a:pt x="178" y="180"/>
                  <a:pt x="170" y="179"/>
                </a:cubicBezTo>
                <a:cubicBezTo>
                  <a:pt x="168" y="171"/>
                  <a:pt x="167" y="163"/>
                  <a:pt x="166" y="155"/>
                </a:cubicBezTo>
                <a:cubicBezTo>
                  <a:pt x="161" y="156"/>
                  <a:pt x="156" y="156"/>
                  <a:pt x="152" y="154"/>
                </a:cubicBezTo>
                <a:cubicBezTo>
                  <a:pt x="143" y="151"/>
                  <a:pt x="141" y="120"/>
                  <a:pt x="146" y="107"/>
                </a:cubicBezTo>
                <a:cubicBezTo>
                  <a:pt x="149" y="98"/>
                  <a:pt x="161" y="99"/>
                  <a:pt x="169" y="101"/>
                </a:cubicBezTo>
                <a:cubicBezTo>
                  <a:pt x="174" y="78"/>
                  <a:pt x="185" y="58"/>
                  <a:pt x="198" y="41"/>
                </a:cubicBezTo>
                <a:cubicBezTo>
                  <a:pt x="220" y="16"/>
                  <a:pt x="249" y="0"/>
                  <a:pt x="28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348FCF-521E-4CED-A518-FA5B507F2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203" y="881317"/>
            <a:ext cx="2285556" cy="131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543663" y="3790350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053736" y="3845989"/>
            <a:ext cx="6259516" cy="6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高危路段首頁有三年份表格顯示最常出現車禍路口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671240" y="3916170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3C89D8A-7C09-4EC6-BBDC-8A25EF1990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2836" y="1297511"/>
            <a:ext cx="3335789" cy="2075398"/>
          </a:xfrm>
          <a:prstGeom prst="rect">
            <a:avLst/>
          </a:prstGeom>
        </p:spPr>
      </p:pic>
      <p:pic>
        <p:nvPicPr>
          <p:cNvPr id="11" name="image29.png">
            <a:extLst>
              <a:ext uri="{FF2B5EF4-FFF2-40B4-BE49-F238E27FC236}">
                <a16:creationId xmlns:a16="http://schemas.microsoft.com/office/drawing/2014/main" id="{F1D2C1B6-6142-4259-B9CC-E78589B4554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75747" y="1019817"/>
            <a:ext cx="3918322" cy="23609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100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18088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專題主旨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431161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Subject</a:t>
            </a:r>
            <a:endParaRPr lang="en-US" altLang="zh-CN" sz="24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3349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3384529" y="30154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主旨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693906BC-7735-4725-8309-72D620A68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71357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5A080266-FD71-491A-94E3-45981DDCA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6855B9F-A534-49BD-8C81-1FC504DFE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36F1F9-0132-4F64-A577-185FEC85B26A}"/>
              </a:ext>
            </a:extLst>
          </p:cNvPr>
          <p:cNvSpPr/>
          <p:nvPr/>
        </p:nvSpPr>
        <p:spPr>
          <a:xfrm>
            <a:off x="4308990" y="301793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動機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9" name="Group 13">
            <a:extLst>
              <a:ext uri="{FF2B5EF4-FFF2-40B4-BE49-F238E27FC236}">
                <a16:creationId xmlns:a16="http://schemas.microsoft.com/office/drawing/2014/main" id="{98064903-8138-4B9B-8F69-AA5FCB9849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18586" y="3068120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DAFBBBDA-03A3-4E52-A19F-DB6E55F07C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35A49CD6-13AF-4131-82DB-6CFC45BBF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D88F91BD-50E5-454F-ACDA-28AE37927CF2}"/>
              </a:ext>
            </a:extLst>
          </p:cNvPr>
          <p:cNvSpPr/>
          <p:nvPr/>
        </p:nvSpPr>
        <p:spPr>
          <a:xfrm>
            <a:off x="5263634" y="30154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目的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Group 69">
            <a:extLst>
              <a:ext uri="{FF2B5EF4-FFF2-40B4-BE49-F238E27FC236}">
                <a16:creationId xmlns:a16="http://schemas.microsoft.com/office/drawing/2014/main" id="{0C0D9A6B-42F3-4578-ABEA-AEFCCC2C6BF2}"/>
              </a:ext>
            </a:extLst>
          </p:cNvPr>
          <p:cNvGrpSpPr/>
          <p:nvPr/>
        </p:nvGrpSpPr>
        <p:grpSpPr>
          <a:xfrm>
            <a:off x="1604335" y="2195509"/>
            <a:ext cx="706108" cy="662656"/>
            <a:chOff x="10074275" y="1647825"/>
            <a:chExt cx="464344" cy="435769"/>
          </a:xfrm>
          <a:solidFill>
            <a:sysClr val="window" lastClr="FFFFFF"/>
          </a:solidFill>
        </p:grpSpPr>
        <p:sp>
          <p:nvSpPr>
            <p:cNvPr id="19" name="AutoShape 69">
              <a:extLst>
                <a:ext uri="{FF2B5EF4-FFF2-40B4-BE49-F238E27FC236}">
                  <a16:creationId xmlns:a16="http://schemas.microsoft.com/office/drawing/2014/main" id="{808B1BF4-E407-4CF4-9389-8625003A8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0" name="AutoShape 70">
              <a:extLst>
                <a:ext uri="{FF2B5EF4-FFF2-40B4-BE49-F238E27FC236}">
                  <a16:creationId xmlns:a16="http://schemas.microsoft.com/office/drawing/2014/main" id="{37E1F46E-AE97-4B1A-A7EE-33CFD9277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71">
              <a:extLst>
                <a:ext uri="{FF2B5EF4-FFF2-40B4-BE49-F238E27FC236}">
                  <a16:creationId xmlns:a16="http://schemas.microsoft.com/office/drawing/2014/main" id="{E4714992-6D51-4BE9-AD0D-211B5E995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2" name="AutoShape 72">
              <a:extLst>
                <a:ext uri="{FF2B5EF4-FFF2-40B4-BE49-F238E27FC236}">
                  <a16:creationId xmlns:a16="http://schemas.microsoft.com/office/drawing/2014/main" id="{8CB74BEB-A976-4CD8-8061-4946EBFDF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4" name="AutoShape 73">
              <a:extLst>
                <a:ext uri="{FF2B5EF4-FFF2-40B4-BE49-F238E27FC236}">
                  <a16:creationId xmlns:a16="http://schemas.microsoft.com/office/drawing/2014/main" id="{F4C9D249-032C-475A-8DD4-7133757C6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74">
              <a:extLst>
                <a:ext uri="{FF2B5EF4-FFF2-40B4-BE49-F238E27FC236}">
                  <a16:creationId xmlns:a16="http://schemas.microsoft.com/office/drawing/2014/main" id="{FD06EE78-DB9C-4147-A792-1A1651C56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6" name="AutoShape 75">
              <a:extLst>
                <a:ext uri="{FF2B5EF4-FFF2-40B4-BE49-F238E27FC236}">
                  <a16:creationId xmlns:a16="http://schemas.microsoft.com/office/drawing/2014/main" id="{215CB5EA-D210-42AC-9249-48C0507C3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7" name="AutoShape 76">
              <a:extLst>
                <a:ext uri="{FF2B5EF4-FFF2-40B4-BE49-F238E27FC236}">
                  <a16:creationId xmlns:a16="http://schemas.microsoft.com/office/drawing/2014/main" id="{2CBFB27D-BCA6-4B68-AE6C-561D9E126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8" name="AutoShape 77">
              <a:extLst>
                <a:ext uri="{FF2B5EF4-FFF2-40B4-BE49-F238E27FC236}">
                  <a16:creationId xmlns:a16="http://schemas.microsoft.com/office/drawing/2014/main" id="{86B979D6-CB09-4658-9DE3-B08511D49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997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543663" y="3790350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053736" y="3845989"/>
            <a:ext cx="6259516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高危路段有分類個月的列表，提供圖表分析。</a:t>
            </a: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671240" y="3916170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9" name="image30.png">
            <a:extLst>
              <a:ext uri="{FF2B5EF4-FFF2-40B4-BE49-F238E27FC236}">
                <a16:creationId xmlns:a16="http://schemas.microsoft.com/office/drawing/2014/main" id="{324059CF-6293-416D-A8DE-73E02D0A9EA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09734" y="1075884"/>
            <a:ext cx="2774624" cy="2709394"/>
          </a:xfrm>
          <a:prstGeom prst="rect">
            <a:avLst/>
          </a:prstGeom>
          <a:ln/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9961741-1AFE-4856-A2C4-566E45682C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57461" y="1019817"/>
            <a:ext cx="5480170" cy="242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543663" y="3790350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053736" y="3845989"/>
            <a:ext cx="6259516" cy="348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事故成因專欄，我們根據十大肇事路口的資料，統整了常見的肇因歸類。</a:t>
            </a:r>
            <a:endParaRPr lang="en-US" altLang="zh-TW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1671240" y="3916170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10" name="image33.png">
            <a:extLst>
              <a:ext uri="{FF2B5EF4-FFF2-40B4-BE49-F238E27FC236}">
                <a16:creationId xmlns:a16="http://schemas.microsoft.com/office/drawing/2014/main" id="{6AB5AB31-A374-4DF9-ADAB-A567C1AA6266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8823" y="1387395"/>
            <a:ext cx="4615383" cy="2238486"/>
          </a:xfrm>
          <a:prstGeom prst="rect">
            <a:avLst/>
          </a:prstGeom>
          <a:ln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DED4389-DC16-4800-A339-CC1A977F64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8617" y="1075081"/>
            <a:ext cx="4038359" cy="2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6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2113154" y="3637951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623227" y="3693590"/>
            <a:ext cx="6259516" cy="6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車種分析</a:t>
            </a: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簡單歸類各個選項，點開按鈕會出現資訊卡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2240731" y="3763771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79B973E-A7FB-4899-BF9A-E6165E9B7D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6" y="1079192"/>
            <a:ext cx="8206487" cy="25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8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2490141" y="4030980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3000214" y="4086619"/>
            <a:ext cx="6259516" cy="69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手繪圖表及動態資訊卡</a:t>
            </a:r>
            <a:r>
              <a:rPr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TW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2617718" y="4156800"/>
            <a:ext cx="249136" cy="263894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pic>
        <p:nvPicPr>
          <p:cNvPr id="8" name="image5.png">
            <a:extLst>
              <a:ext uri="{FF2B5EF4-FFF2-40B4-BE49-F238E27FC236}">
                <a16:creationId xmlns:a16="http://schemas.microsoft.com/office/drawing/2014/main" id="{431E1CAF-BA93-4496-8C2D-248359A719D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254509" y="1019817"/>
            <a:ext cx="1985994" cy="2900597"/>
          </a:xfrm>
          <a:prstGeom prst="rect">
            <a:avLst/>
          </a:prstGeom>
          <a:ln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F6635BC-2C3E-44F0-A9B2-49CABBA9BF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2866" y="1019239"/>
            <a:ext cx="4171760" cy="290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9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介面說明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82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Interface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685654" y="4089201"/>
            <a:ext cx="504291" cy="50429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72295C-1C6B-4477-BB61-51C9EAC2B8E8}"/>
              </a:ext>
            </a:extLst>
          </p:cNvPr>
          <p:cNvSpPr/>
          <p:nvPr/>
        </p:nvSpPr>
        <p:spPr>
          <a:xfrm>
            <a:off x="2195727" y="4180465"/>
            <a:ext cx="62595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統整數據的來源，若想參考不同面向也有建議的網站</a:t>
            </a:r>
          </a:p>
        </p:txBody>
      </p:sp>
      <p:grpSp>
        <p:nvGrpSpPr>
          <p:cNvPr id="10" name="组合 21">
            <a:extLst>
              <a:ext uri="{FF2B5EF4-FFF2-40B4-BE49-F238E27FC236}">
                <a16:creationId xmlns:a16="http://schemas.microsoft.com/office/drawing/2014/main" id="{98DDF874-B6D1-40B8-A5E4-3C20E4EB3E4B}"/>
              </a:ext>
            </a:extLst>
          </p:cNvPr>
          <p:cNvGrpSpPr/>
          <p:nvPr/>
        </p:nvGrpSpPr>
        <p:grpSpPr>
          <a:xfrm>
            <a:off x="1767423" y="4156641"/>
            <a:ext cx="353134" cy="353134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11" name="AutoShape 126">
              <a:extLst>
                <a:ext uri="{FF2B5EF4-FFF2-40B4-BE49-F238E27FC236}">
                  <a16:creationId xmlns:a16="http://schemas.microsoft.com/office/drawing/2014/main" id="{71F646CD-26AC-4D3A-B93A-02FF060A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2" name="AutoShape 127">
              <a:extLst>
                <a:ext uri="{FF2B5EF4-FFF2-40B4-BE49-F238E27FC236}">
                  <a16:creationId xmlns:a16="http://schemas.microsoft.com/office/drawing/2014/main" id="{BFE64607-A965-47A3-89DF-E49FCB736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08DB36D-08D5-4406-83CF-9AF173A0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37" y="775415"/>
            <a:ext cx="5977535" cy="32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93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144264" y="211075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作品設計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144264" y="2733086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6" name="AutoShape 59">
            <a:extLst>
              <a:ext uri="{FF2B5EF4-FFF2-40B4-BE49-F238E27FC236}">
                <a16:creationId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/>
              <a:sym typeface="Gill Sans" charset="0"/>
            </a:endParaRP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48306" y="3311037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3439486" y="324897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吉祥物</a:t>
            </a:r>
            <a:endParaRPr lang="zh-CN" altLang="en-US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2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16649" y="3323973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4507829" y="3261906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Logo</a:t>
            </a: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設計</a:t>
            </a:r>
            <a:endParaRPr lang="zh-CN" altLang="en-US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0386AC61-91AD-4360-A780-698107BC36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61133" y="3323973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33171109-632D-44FC-86FE-DD10A667A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30AF030-5A81-4AC8-9270-2C6E033A0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4F86D22-52F7-429C-AA55-A1CFDC7EF5F9}"/>
              </a:ext>
            </a:extLst>
          </p:cNvPr>
          <p:cNvSpPr/>
          <p:nvPr/>
        </p:nvSpPr>
        <p:spPr>
          <a:xfrm>
            <a:off x="5852313" y="3261906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App</a:t>
            </a: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設計</a:t>
            </a:r>
            <a:endParaRPr lang="zh-CN" altLang="en-US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08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04B12EE-43A8-4389-9E6B-90999C97DA21}"/>
              </a:ext>
            </a:extLst>
          </p:cNvPr>
          <p:cNvSpPr txBox="1"/>
          <p:nvPr/>
        </p:nvSpPr>
        <p:spPr>
          <a:xfrm>
            <a:off x="545431" y="1301536"/>
            <a:ext cx="78205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簡化繁雜的數據，直觀的顯示該地的資訊。</a:t>
            </a:r>
          </a:p>
          <a:p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各區塊用不同顏色顯示危險程度，簡單比對危險地區。</a:t>
            </a:r>
          </a:p>
          <a:p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列表可以切換並比對過去幾個月內的數據變化，</a:t>
            </a:r>
            <a:endParaRPr lang="en-US" altLang="zh-TW" dirty="0"/>
          </a:p>
          <a:p>
            <a:r>
              <a:rPr lang="zh-TW" altLang="en-US" dirty="0"/>
              <a:t>並搭配圓餅、長條圖等可互動的資訊圖表顯示。</a:t>
            </a:r>
          </a:p>
          <a:p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手繪的圖表專欄探討事故，並附有資訊卡簡單歸納各種數據。</a:t>
            </a:r>
          </a:p>
          <a:p>
            <a:endParaRPr lang="en-US" altLang="zh-TW" dirty="0"/>
          </a:p>
          <a:p>
            <a:r>
              <a:rPr lang="en-US" altLang="zh-TW" dirty="0"/>
              <a:t>5.</a:t>
            </a:r>
            <a:r>
              <a:rPr lang="zh-TW" altLang="en-US" dirty="0"/>
              <a:t>吸收完網頁內的資訊後，還可以下載APP，完成交通安全知識的測驗</a:t>
            </a:r>
          </a:p>
        </p:txBody>
      </p:sp>
    </p:spTree>
    <p:extLst>
      <p:ext uri="{BB962C8B-B14F-4D97-AF65-F5344CB8AC3E}">
        <p14:creationId xmlns:p14="http://schemas.microsoft.com/office/powerpoint/2010/main" val="3148086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latin typeface="+mn-ea"/>
                <a:cs typeface="Times New Roman" panose="02020603050405020304" pitchFamily="18" charset="0"/>
              </a:rPr>
              <a:t>作品設計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21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Works Design</a:t>
            </a: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>
            <a:extLst>
              <a:ext uri="{FF2B5EF4-FFF2-40B4-BE49-F238E27FC236}">
                <a16:creationId xmlns:a16="http://schemas.microsoft.com/office/drawing/2014/main" id="{8FED6F2E-B8A4-49B9-9689-D86A5F3D6816}"/>
              </a:ext>
            </a:extLst>
          </p:cNvPr>
          <p:cNvSpPr/>
          <p:nvPr/>
        </p:nvSpPr>
        <p:spPr>
          <a:xfrm>
            <a:off x="388823" y="1142928"/>
            <a:ext cx="1021242" cy="42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設計：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922C03-0E1C-47AC-925C-1518123F30FE}"/>
              </a:ext>
            </a:extLst>
          </p:cNvPr>
          <p:cNvGrpSpPr/>
          <p:nvPr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0DD17F-1363-4414-AA42-72B7211CEC38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84345FC-9422-4E4C-B84D-4784040309A9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4" name="AutoShape 43">
                <a:extLst>
                  <a:ext uri="{FF2B5EF4-FFF2-40B4-BE49-F238E27FC236}">
                    <a16:creationId xmlns:a16="http://schemas.microsoft.com/office/drawing/2014/main" id="{6BEF50D8-583A-44F7-AC5C-2B7E097C5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5" name="AutoShape 44">
                <a:extLst>
                  <a:ext uri="{FF2B5EF4-FFF2-40B4-BE49-F238E27FC236}">
                    <a16:creationId xmlns:a16="http://schemas.microsoft.com/office/drawing/2014/main" id="{1B5FB801-B6DE-4A2E-93D7-867691CCB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6" name="AutoShape 45">
                <a:extLst>
                  <a:ext uri="{FF2B5EF4-FFF2-40B4-BE49-F238E27FC236}">
                    <a16:creationId xmlns:a16="http://schemas.microsoft.com/office/drawing/2014/main" id="{9B8D4ABD-004D-4FB7-A546-915F81B18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4A7E8A0-394D-4228-8B24-97F1BE893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14" y="1320294"/>
            <a:ext cx="1798556" cy="32448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2E757A-579F-4BE6-8FC1-3E269D884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54" y="1320292"/>
            <a:ext cx="1744176" cy="3244895"/>
          </a:xfrm>
          <a:prstGeom prst="rect">
            <a:avLst/>
          </a:prstGeom>
        </p:spPr>
      </p:pic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EDD78AD7-A013-4E44-9E2C-D01332D84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154" y="1320293"/>
            <a:ext cx="1740279" cy="324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3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9EC500E-0F7D-4AD8-972C-B84D0C939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29" y="2165035"/>
            <a:ext cx="2113054" cy="21130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latin typeface="+mn-ea"/>
                <a:cs typeface="Times New Roman" panose="02020603050405020304" pitchFamily="18" charset="0"/>
              </a:rPr>
              <a:t>作品設計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21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Works Design</a:t>
            </a: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>
            <a:extLst>
              <a:ext uri="{FF2B5EF4-FFF2-40B4-BE49-F238E27FC236}">
                <a16:creationId xmlns:a16="http://schemas.microsoft.com/office/drawing/2014/main" id="{8FED6F2E-B8A4-49B9-9689-D86A5F3D6816}"/>
              </a:ext>
            </a:extLst>
          </p:cNvPr>
          <p:cNvSpPr/>
          <p:nvPr/>
        </p:nvSpPr>
        <p:spPr>
          <a:xfrm>
            <a:off x="3906999" y="668759"/>
            <a:ext cx="1021242" cy="674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itchFamily="34" charset="-128"/>
                <a:ea typeface="Adobe 黑体 Std R" pitchFamily="34" charset="-128"/>
              </a:rPr>
              <a:t>logo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dobe 黑体 Std R" pitchFamily="34" charset="-128"/>
              <a:ea typeface="Adobe 黑体 Std R" pitchFamily="34" charset="-128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922C03-0E1C-47AC-925C-1518123F30FE}"/>
              </a:ext>
            </a:extLst>
          </p:cNvPr>
          <p:cNvGrpSpPr/>
          <p:nvPr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0DD17F-1363-4414-AA42-72B7211CEC38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84345FC-9422-4E4C-B84D-4784040309A9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4" name="AutoShape 43">
                <a:extLst>
                  <a:ext uri="{FF2B5EF4-FFF2-40B4-BE49-F238E27FC236}">
                    <a16:creationId xmlns:a16="http://schemas.microsoft.com/office/drawing/2014/main" id="{6BEF50D8-583A-44F7-AC5C-2B7E097C5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5" name="AutoShape 44">
                <a:extLst>
                  <a:ext uri="{FF2B5EF4-FFF2-40B4-BE49-F238E27FC236}">
                    <a16:creationId xmlns:a16="http://schemas.microsoft.com/office/drawing/2014/main" id="{1B5FB801-B6DE-4A2E-93D7-867691CCB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6" name="AutoShape 45">
                <a:extLst>
                  <a:ext uri="{FF2B5EF4-FFF2-40B4-BE49-F238E27FC236}">
                    <a16:creationId xmlns:a16="http://schemas.microsoft.com/office/drawing/2014/main" id="{9B8D4ABD-004D-4FB7-A546-915F81B18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38BFE7CF-6CD2-44C9-A4DA-84BB9E15C3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98" y="2104078"/>
            <a:ext cx="2134804" cy="213480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B535E1-3C45-4485-B365-0C5AFD0F93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2316922"/>
            <a:ext cx="1944018" cy="19440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99A4BEF-0622-4A8E-8F5E-DBD1871680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59" y="2081252"/>
            <a:ext cx="2224572" cy="2224572"/>
          </a:xfrm>
          <a:prstGeom prst="rect">
            <a:avLst/>
          </a:prstGeom>
        </p:spPr>
      </p:pic>
      <p:sp>
        <p:nvSpPr>
          <p:cNvPr id="16" name="矩形 15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>
            <a:extLst>
              <a:ext uri="{FF2B5EF4-FFF2-40B4-BE49-F238E27FC236}">
                <a16:creationId xmlns:a16="http://schemas.microsoft.com/office/drawing/2014/main" id="{8FED6F2E-B8A4-49B9-9689-D86A5F3D6816}"/>
              </a:ext>
            </a:extLst>
          </p:cNvPr>
          <p:cNvSpPr/>
          <p:nvPr/>
        </p:nvSpPr>
        <p:spPr>
          <a:xfrm>
            <a:off x="799299" y="2160449"/>
            <a:ext cx="1021242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初版設計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>
            <a:extLst>
              <a:ext uri="{FF2B5EF4-FFF2-40B4-BE49-F238E27FC236}">
                <a16:creationId xmlns:a16="http://schemas.microsoft.com/office/drawing/2014/main" id="{8FED6F2E-B8A4-49B9-9689-D86A5F3D6816}"/>
              </a:ext>
            </a:extLst>
          </p:cNvPr>
          <p:cNvSpPr/>
          <p:nvPr/>
        </p:nvSpPr>
        <p:spPr>
          <a:xfrm>
            <a:off x="4758943" y="1616160"/>
            <a:ext cx="11619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更改版設計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013859" y="3229556"/>
            <a:ext cx="403761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392812" y="3241431"/>
            <a:ext cx="403761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右大括弧 6"/>
          <p:cNvSpPr/>
          <p:nvPr/>
        </p:nvSpPr>
        <p:spPr>
          <a:xfrm rot="16200000">
            <a:off x="5080024" y="419658"/>
            <a:ext cx="519752" cy="37477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78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latin typeface="+mn-ea"/>
                <a:cs typeface="Times New Roman" panose="02020603050405020304" pitchFamily="18" charset="0"/>
              </a:rPr>
              <a:t>作品設計</a:t>
            </a:r>
            <a:endParaRPr lang="zh-CN" altLang="en-US" sz="2000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212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cs typeface="Times New Roman" panose="02020603050405020304" pitchFamily="18" charset="0"/>
              </a:rPr>
              <a:t>Works Design</a:t>
            </a:r>
          </a:p>
        </p:txBody>
      </p:sp>
      <p:sp>
        <p:nvSpPr>
          <p:cNvPr id="9" name="矩形 8" descr="e7d195523061f1c09e9d68d7cf438b91ef959ecb14fc25d26BBA7F7DBC18E55DFF4014AF651F0BF2569D4B6C1DA7F1A4683A481403BD872FC687266AD13265C1DE7C373772FD8728ABDD69ADD03BFF5BE2862BC891DBB79E672B5B52FF6B6217AFCAC6C2F3A1232EB7C80E1512C57F8669BB536BD78BD12EE25DEB38FF9E499789FC704E5E78726B4D86793C4600AB41">
            <a:extLst>
              <a:ext uri="{FF2B5EF4-FFF2-40B4-BE49-F238E27FC236}">
                <a16:creationId xmlns:a16="http://schemas.microsoft.com/office/drawing/2014/main" id="{8FED6F2E-B8A4-49B9-9689-D86A5F3D6816}"/>
              </a:ext>
            </a:extLst>
          </p:cNvPr>
          <p:cNvSpPr/>
          <p:nvPr/>
        </p:nvSpPr>
        <p:spPr>
          <a:xfrm>
            <a:off x="388823" y="1142928"/>
            <a:ext cx="1021242" cy="422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吉祥物：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4922C03-0E1C-47AC-925C-1518123F30FE}"/>
              </a:ext>
            </a:extLst>
          </p:cNvPr>
          <p:cNvGrpSpPr/>
          <p:nvPr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030DD17F-1363-4414-AA42-72B7211CEC38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84345FC-9422-4E4C-B84D-4784040309A9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34" name="AutoShape 43">
                <a:extLst>
                  <a:ext uri="{FF2B5EF4-FFF2-40B4-BE49-F238E27FC236}">
                    <a16:creationId xmlns:a16="http://schemas.microsoft.com/office/drawing/2014/main" id="{6BEF50D8-583A-44F7-AC5C-2B7E097C5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5" name="AutoShape 44">
                <a:extLst>
                  <a:ext uri="{FF2B5EF4-FFF2-40B4-BE49-F238E27FC236}">
                    <a16:creationId xmlns:a16="http://schemas.microsoft.com/office/drawing/2014/main" id="{1B5FB801-B6DE-4A2E-93D7-867691CCB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36" name="AutoShape 45">
                <a:extLst>
                  <a:ext uri="{FF2B5EF4-FFF2-40B4-BE49-F238E27FC236}">
                    <a16:creationId xmlns:a16="http://schemas.microsoft.com/office/drawing/2014/main" id="{9B8D4ABD-004D-4FB7-A546-915F81B18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  <p:pic>
        <p:nvPicPr>
          <p:cNvPr id="7" name="圖片 6" descr="一張含有 房間 的圖片&#10;&#10;自動產生的描述">
            <a:extLst>
              <a:ext uri="{FF2B5EF4-FFF2-40B4-BE49-F238E27FC236}">
                <a16:creationId xmlns:a16="http://schemas.microsoft.com/office/drawing/2014/main" id="{6125C1FE-AECD-43B8-A887-3E03E81946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52" y="1297361"/>
            <a:ext cx="3577883" cy="3259885"/>
          </a:xfrm>
          <a:prstGeom prst="rect">
            <a:avLst/>
          </a:prstGeom>
        </p:spPr>
      </p:pic>
      <p:pic>
        <p:nvPicPr>
          <p:cNvPr id="10" name="圖片 9" descr="一張含有 房間 的圖片&#10;&#10;自動產生的描述">
            <a:extLst>
              <a:ext uri="{FF2B5EF4-FFF2-40B4-BE49-F238E27FC236}">
                <a16:creationId xmlns:a16="http://schemas.microsoft.com/office/drawing/2014/main" id="{83D4676D-CEED-4CF8-A154-42BDB559F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165" y="1142928"/>
            <a:ext cx="2603383" cy="35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8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主旨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Subject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881E8-682A-44A4-AB1A-964E6ECCB854}"/>
              </a:ext>
            </a:extLst>
          </p:cNvPr>
          <p:cNvSpPr/>
          <p:nvPr/>
        </p:nvSpPr>
        <p:spPr>
          <a:xfrm>
            <a:off x="622583" y="1232758"/>
            <a:ext cx="1022888" cy="1022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ABB556E-A7F8-484D-9BA8-34C6BB302643}"/>
              </a:ext>
            </a:extLst>
          </p:cNvPr>
          <p:cNvSpPr/>
          <p:nvPr/>
        </p:nvSpPr>
        <p:spPr>
          <a:xfrm>
            <a:off x="1894057" y="1230068"/>
            <a:ext cx="66273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	</a:t>
            </a:r>
            <a:r>
              <a:rPr lang="zh-TW" altLang="en-US" sz="2000" dirty="0"/>
              <a:t>為了更加簡單直白的點出危險的路段及地區，我們製作了提供動態圖表的網頁，明瞭的告訴使用者那些路口頻傳事故、哪些地區長期以來發生車禍，並提供方便的資訊卡針對高危地區的道路安全分析，比如增設號誌、加強取締等等，也可以顯示該的最常事故的原因，加以探討。</a:t>
            </a:r>
            <a:endParaRPr lang="zh-TW" altLang="zh-TW" sz="2000" dirty="0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793890" y="1403932"/>
            <a:ext cx="680273" cy="680540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9363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18088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網頁架構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431161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Framework</a:t>
            </a:r>
            <a:endParaRPr lang="en-US" altLang="zh-CN" sz="24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3349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3384529" y="3015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網站架構</a:t>
            </a:r>
            <a:endParaRPr lang="zh-CN" altLang="en-US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693906BC-7735-4725-8309-72D620A68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2164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5A080266-FD71-491A-94E3-45981DDCA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6855B9F-A534-49BD-8C81-1FC504DFE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36F1F9-0132-4F64-A577-185FEC85B26A}"/>
              </a:ext>
            </a:extLst>
          </p:cNvPr>
          <p:cNvSpPr/>
          <p:nvPr/>
        </p:nvSpPr>
        <p:spPr>
          <a:xfrm>
            <a:off x="4703344" y="301542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資料結構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Freeform 26"/>
          <p:cNvSpPr>
            <a:spLocks noEditPoints="1"/>
          </p:cNvSpPr>
          <p:nvPr/>
        </p:nvSpPr>
        <p:spPr bwMode="auto">
          <a:xfrm>
            <a:off x="1588248" y="2143758"/>
            <a:ext cx="738281" cy="685815"/>
          </a:xfrm>
          <a:custGeom>
            <a:avLst/>
            <a:gdLst>
              <a:gd name="T0" fmla="*/ 373 w 678"/>
              <a:gd name="T1" fmla="*/ 551 h 630"/>
              <a:gd name="T2" fmla="*/ 280 w 678"/>
              <a:gd name="T3" fmla="*/ 593 h 630"/>
              <a:gd name="T4" fmla="*/ 190 w 678"/>
              <a:gd name="T5" fmla="*/ 21 h 630"/>
              <a:gd name="T6" fmla="*/ 210 w 678"/>
              <a:gd name="T7" fmla="*/ 34 h 630"/>
              <a:gd name="T8" fmla="*/ 342 w 678"/>
              <a:gd name="T9" fmla="*/ 1 h 630"/>
              <a:gd name="T10" fmla="*/ 169 w 678"/>
              <a:gd name="T11" fmla="*/ 25 h 630"/>
              <a:gd name="T12" fmla="*/ 207 w 678"/>
              <a:gd name="T13" fmla="*/ 62 h 630"/>
              <a:gd name="T14" fmla="*/ 199 w 678"/>
              <a:gd name="T15" fmla="*/ 340 h 630"/>
              <a:gd name="T16" fmla="*/ 161 w 678"/>
              <a:gd name="T17" fmla="*/ 304 h 630"/>
              <a:gd name="T18" fmla="*/ 169 w 678"/>
              <a:gd name="T19" fmla="*/ 25 h 630"/>
              <a:gd name="T20" fmla="*/ 309 w 678"/>
              <a:gd name="T21" fmla="*/ 120 h 630"/>
              <a:gd name="T22" fmla="*/ 467 w 678"/>
              <a:gd name="T23" fmla="*/ 102 h 630"/>
              <a:gd name="T24" fmla="*/ 291 w 678"/>
              <a:gd name="T25" fmla="*/ 109 h 630"/>
              <a:gd name="T26" fmla="*/ 300 w 678"/>
              <a:gd name="T27" fmla="*/ 133 h 630"/>
              <a:gd name="T28" fmla="*/ 308 w 678"/>
              <a:gd name="T29" fmla="*/ 422 h 630"/>
              <a:gd name="T30" fmla="*/ 270 w 678"/>
              <a:gd name="T31" fmla="*/ 410 h 630"/>
              <a:gd name="T32" fmla="*/ 263 w 678"/>
              <a:gd name="T33" fmla="*/ 122 h 630"/>
              <a:gd name="T34" fmla="*/ 322 w 678"/>
              <a:gd name="T35" fmla="*/ 145 h 630"/>
              <a:gd name="T36" fmla="*/ 511 w 678"/>
              <a:gd name="T37" fmla="*/ 145 h 630"/>
              <a:gd name="T38" fmla="*/ 486 w 678"/>
              <a:gd name="T39" fmla="*/ 406 h 630"/>
              <a:gd name="T40" fmla="*/ 322 w 678"/>
              <a:gd name="T41" fmla="*/ 145 h 630"/>
              <a:gd name="T42" fmla="*/ 481 w 678"/>
              <a:gd name="T43" fmla="*/ 166 h 630"/>
              <a:gd name="T44" fmla="*/ 354 w 678"/>
              <a:gd name="T45" fmla="*/ 240 h 630"/>
              <a:gd name="T46" fmla="*/ 221 w 678"/>
              <a:gd name="T47" fmla="*/ 56 h 630"/>
              <a:gd name="T48" fmla="*/ 410 w 678"/>
              <a:gd name="T49" fmla="*/ 56 h 630"/>
              <a:gd name="T50" fmla="*/ 255 w 678"/>
              <a:gd name="T51" fmla="*/ 83 h 630"/>
              <a:gd name="T52" fmla="*/ 240 w 678"/>
              <a:gd name="T53" fmla="*/ 335 h 630"/>
              <a:gd name="T54" fmla="*/ 221 w 678"/>
              <a:gd name="T55" fmla="*/ 56 h 630"/>
              <a:gd name="T56" fmla="*/ 134 w 678"/>
              <a:gd name="T57" fmla="*/ 188 h 630"/>
              <a:gd name="T58" fmla="*/ 104 w 678"/>
              <a:gd name="T59" fmla="*/ 135 h 630"/>
              <a:gd name="T60" fmla="*/ 54 w 678"/>
              <a:gd name="T61" fmla="*/ 467 h 630"/>
              <a:gd name="T62" fmla="*/ 90 w 678"/>
              <a:gd name="T63" fmla="*/ 515 h 630"/>
              <a:gd name="T64" fmla="*/ 0 w 678"/>
              <a:gd name="T65" fmla="*/ 630 h 630"/>
              <a:gd name="T66" fmla="*/ 678 w 678"/>
              <a:gd name="T67" fmla="*/ 586 h 630"/>
              <a:gd name="T68" fmla="*/ 621 w 678"/>
              <a:gd name="T69" fmla="*/ 467 h 630"/>
              <a:gd name="T70" fmla="*/ 571 w 678"/>
              <a:gd name="T71" fmla="*/ 135 h 630"/>
              <a:gd name="T72" fmla="*/ 541 w 678"/>
              <a:gd name="T73" fmla="*/ 188 h 630"/>
              <a:gd name="T74" fmla="*/ 573 w 678"/>
              <a:gd name="T75" fmla="*/ 474 h 630"/>
              <a:gd name="T76" fmla="*/ 101 w 678"/>
              <a:gd name="T77" fmla="*/ 188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90" y="515"/>
                </a:ln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64207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網頁架構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Framework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F95329-9BF8-4E46-9099-2AF9AFCA0714}"/>
              </a:ext>
            </a:extLst>
          </p:cNvPr>
          <p:cNvSpPr/>
          <p:nvPr/>
        </p:nvSpPr>
        <p:spPr>
          <a:xfrm>
            <a:off x="444431" y="1019816"/>
            <a:ext cx="8267085" cy="37455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2620740" y="803788"/>
            <a:ext cx="3914465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000" kern="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網站架構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7416B5A8-3C2F-4D40-B535-3720BF7D5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33" y="1357075"/>
            <a:ext cx="4560733" cy="32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42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網頁架構</a:t>
            </a:r>
            <a:endParaRPr lang="zh-CN" altLang="en-US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Framework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F95329-9BF8-4E46-9099-2AF9AFCA0714}"/>
              </a:ext>
            </a:extLst>
          </p:cNvPr>
          <p:cNvSpPr/>
          <p:nvPr/>
        </p:nvSpPr>
        <p:spPr>
          <a:xfrm>
            <a:off x="444431" y="1019816"/>
            <a:ext cx="8267085" cy="37455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2620740" y="803788"/>
            <a:ext cx="3914465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TW" altLang="en-US" sz="2000" kern="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資料結構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文字, 地圖 的圖片&#10;&#10;自動產生的描述">
            <a:extLst>
              <a:ext uri="{FF2B5EF4-FFF2-40B4-BE49-F238E27FC236}">
                <a16:creationId xmlns:a16="http://schemas.microsoft.com/office/drawing/2014/main" id="{7EBAFBC0-8AC6-4AE3-8EC9-DB4F39BDBC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07" y="1300571"/>
            <a:ext cx="4598985" cy="33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92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144264" y="2110758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工作分配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144264" y="2733086"/>
            <a:ext cx="19479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Assignments</a:t>
            </a:r>
          </a:p>
        </p:txBody>
      </p:sp>
      <p:sp>
        <p:nvSpPr>
          <p:cNvPr id="6" name="AutoShape 59">
            <a:extLst>
              <a:ext uri="{FF2B5EF4-FFF2-40B4-BE49-F238E27FC236}">
                <a16:creationId xmlns:a16="http://schemas.microsoft.com/office/drawing/2014/main" id="{65296ADF-6826-4E74-AAC1-75AE73C7BE4D}"/>
              </a:ext>
            </a:extLst>
          </p:cNvPr>
          <p:cNvSpPr>
            <a:spLocks/>
          </p:cNvSpPr>
          <p:nvPr/>
        </p:nvSpPr>
        <p:spPr bwMode="auto">
          <a:xfrm>
            <a:off x="1518296" y="2047541"/>
            <a:ext cx="779757" cy="772764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23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accent1"/>
                </a:solidFill>
                <a:latin typeface="+mn-ea"/>
                <a:cs typeface="Times New Roman" panose="02020603050405020304" pitchFamily="18" charset="0"/>
              </a:rPr>
              <a:t>工作分配</a:t>
            </a:r>
            <a:endParaRPr lang="zh-CN" altLang="en-US" sz="2000" b="1" kern="100" dirty="0">
              <a:solidFill>
                <a:schemeClr val="accent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Assignments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0EB6DF2-3AD6-4D07-A6E3-A2BABC2B3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40570"/>
              </p:ext>
            </p:extLst>
          </p:nvPr>
        </p:nvGraphicFramePr>
        <p:xfrm>
          <a:off x="1451935" y="1508688"/>
          <a:ext cx="6096000" cy="2438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9581831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52412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535909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21672192"/>
                    </a:ext>
                  </a:extLst>
                </a:gridCol>
              </a:tblGrid>
              <a:tr h="487698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陳韋傑</a:t>
                      </a:r>
                      <a:endParaRPr lang="zh-TW" sz="1200" kern="100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-635" algn="just" defTabSz="6858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b="1" kern="100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  <a:cs typeface="+mn-cs"/>
                        </a:rPr>
                        <a:t>包翰軒</a:t>
                      </a:r>
                      <a:endParaRPr lang="zh-TW" sz="1200" b="1" kern="100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程奕瑄</a:t>
                      </a:r>
                      <a:endParaRPr lang="zh-TW" sz="1200" kern="100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200" kern="100" dirty="0">
                          <a:solidFill>
                            <a:schemeClr val="bg1"/>
                          </a:solidFill>
                          <a:effectLst/>
                          <a:latin typeface="微軟正黑體" pitchFamily="34" charset="-120"/>
                          <a:ea typeface="微軟正黑體" pitchFamily="34" charset="-120"/>
                        </a:rPr>
                        <a:t>莊詠淳</a:t>
                      </a:r>
                      <a:endParaRPr lang="zh-TW" sz="1200" kern="100" dirty="0">
                        <a:solidFill>
                          <a:schemeClr val="bg1"/>
                        </a:solidFill>
                        <a:effectLst/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2511960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文件處理</a:t>
                      </a:r>
                      <a:endParaRPr lang="zh-TW" sz="135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網站程式撰寫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</a:t>
                      </a: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程式設計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美術設計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0324728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marL="0" marR="0" indent="-635" algn="just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網站構想</a:t>
                      </a:r>
                      <a:endParaRPr lang="zh-TW" altLang="zh-TW" sz="135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網站設計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網站連結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影音處理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5633968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數據處理</a:t>
                      </a:r>
                      <a:endParaRPr lang="zh-TW" sz="135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影音處理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TW" altLang="en-US" sz="135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altLang="zh-TW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</a:t>
                      </a: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介面設計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7752314"/>
                  </a:ext>
                </a:extLst>
              </a:tr>
              <a:tr h="487698">
                <a:tc>
                  <a:txBody>
                    <a:bodyPr/>
                    <a:lstStyle/>
                    <a:p>
                      <a:pPr indent="-63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App</a:t>
                      </a:r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企劃</a:t>
                      </a:r>
                      <a:endParaRPr lang="zh-TW" sz="135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海報設計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zh-TW" altLang="en-US" sz="1350" kern="10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35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海報設計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76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966706" y="243291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TW" altLang="en-US" sz="4000" dirty="0">
                <a:solidFill>
                  <a:srgbClr val="222B34"/>
                </a:solidFill>
              </a:rPr>
              <a:t>結束</a:t>
            </a:r>
            <a:endParaRPr lang="zh-CN" altLang="en-US" sz="4000" dirty="0">
              <a:solidFill>
                <a:srgbClr val="222B34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F3A8B31-6E44-4C33-990E-9C86ACE33E11}"/>
              </a:ext>
            </a:extLst>
          </p:cNvPr>
          <p:cNvCxnSpPr/>
          <p:nvPr/>
        </p:nvCxnSpPr>
        <p:spPr>
          <a:xfrm>
            <a:off x="4441372" y="3536738"/>
            <a:ext cx="26125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3952E80-526F-44CB-8C16-C6E50D239736}"/>
              </a:ext>
            </a:extLst>
          </p:cNvPr>
          <p:cNvGrpSpPr/>
          <p:nvPr/>
        </p:nvGrpSpPr>
        <p:grpSpPr>
          <a:xfrm>
            <a:off x="3835940" y="848674"/>
            <a:ext cx="1445741" cy="1445741"/>
            <a:chOff x="3963053" y="796069"/>
            <a:chExt cx="1445741" cy="1445741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4E5A175-3149-405F-9145-7535715A381B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E5B9E45-F93C-4A06-BA66-41DF7365FA50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7" name="AutoShape 43">
                <a:extLst>
                  <a:ext uri="{FF2B5EF4-FFF2-40B4-BE49-F238E27FC236}">
                    <a16:creationId xmlns:a16="http://schemas.microsoft.com/office/drawing/2014/main" id="{96F486C0-B983-41F9-81CB-6C1B1A8DC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8" name="AutoShape 44">
                <a:extLst>
                  <a:ext uri="{FF2B5EF4-FFF2-40B4-BE49-F238E27FC236}">
                    <a16:creationId xmlns:a16="http://schemas.microsoft.com/office/drawing/2014/main" id="{BF50BDB9-1337-4389-911A-562AACE0F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9" name="AutoShape 45">
                <a:extLst>
                  <a:ext uri="{FF2B5EF4-FFF2-40B4-BE49-F238E27FC236}">
                    <a16:creationId xmlns:a16="http://schemas.microsoft.com/office/drawing/2014/main" id="{1A5323F7-E69F-4BEF-A706-7DF4426CA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4116778" y="3044295"/>
            <a:ext cx="8883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zh-TW" sz="2600" dirty="0">
                <a:solidFill>
                  <a:srgbClr val="222B34"/>
                </a:solidFill>
                <a:latin typeface="Arial"/>
              </a:rPr>
              <a:t>END</a:t>
            </a:r>
            <a:endParaRPr lang="en-US" altLang="zh-CN" sz="2600" dirty="0">
              <a:solidFill>
                <a:srgbClr val="222B3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">
            <a:hlinkClick r:id="rId2"/>
            <a:extLst>
              <a:ext uri="{FF2B5EF4-FFF2-40B4-BE49-F238E27FC236}">
                <a16:creationId xmlns:a16="http://schemas.microsoft.com/office/drawing/2014/main" id="{D33E35DD-0937-46E8-873B-FBAD919C9A9B}"/>
              </a:ext>
            </a:extLst>
          </p:cNvPr>
          <p:cNvSpPr txBox="1"/>
          <p:nvPr/>
        </p:nvSpPr>
        <p:spPr>
          <a:xfrm>
            <a:off x="1145421" y="2096835"/>
            <a:ext cx="68531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accent1"/>
                </a:solidFill>
                <a:hlinkClick r:id="rId2"/>
              </a:rPr>
              <a:t>大台中交通安全資訊圖表網站</a:t>
            </a:r>
            <a:endParaRPr lang="zh-CN" altLang="en-US" sz="4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4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動機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883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Motivation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881E8-682A-44A4-AB1A-964E6ECCB854}"/>
              </a:ext>
            </a:extLst>
          </p:cNvPr>
          <p:cNvSpPr/>
          <p:nvPr/>
        </p:nvSpPr>
        <p:spPr>
          <a:xfrm>
            <a:off x="622583" y="1232758"/>
            <a:ext cx="1022888" cy="1022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AF2725-52EC-4D91-9269-F7892BCC1FCA}"/>
              </a:ext>
            </a:extLst>
          </p:cNvPr>
          <p:cNvGrpSpPr/>
          <p:nvPr/>
        </p:nvGrpSpPr>
        <p:grpSpPr>
          <a:xfrm>
            <a:off x="918746" y="1430385"/>
            <a:ext cx="430561" cy="62763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24" name="AutoShape 113">
              <a:extLst>
                <a:ext uri="{FF2B5EF4-FFF2-40B4-BE49-F238E27FC236}">
                  <a16:creationId xmlns:a16="http://schemas.microsoft.com/office/drawing/2014/main" id="{72536BB5-E4FF-4F2C-9DD9-D1E912EF9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114">
              <a:extLst>
                <a:ext uri="{FF2B5EF4-FFF2-40B4-BE49-F238E27FC236}">
                  <a16:creationId xmlns:a16="http://schemas.microsoft.com/office/drawing/2014/main" id="{3AF59223-5E17-404B-984D-6280C14C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0ABB556E-A7F8-484D-9BA8-34C6BB302643}"/>
              </a:ext>
            </a:extLst>
          </p:cNvPr>
          <p:cNvSpPr/>
          <p:nvPr/>
        </p:nvSpPr>
        <p:spPr>
          <a:xfrm>
            <a:off x="1894057" y="1248593"/>
            <a:ext cx="662736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	</a:t>
            </a:r>
            <a:r>
              <a:rPr lang="zh-TW" altLang="en-US" sz="2000" dirty="0">
                <a:latin typeface="+mn-ea"/>
              </a:rPr>
              <a:t>每年都有大學生出事故，他們可能是從外縣市來的同學，對台中不熟，所以想開發一個網站，簡單的分類並標示哪些路段易出事故，幫助他們迴避危險地區。</a:t>
            </a:r>
            <a:endParaRPr lang="en-US" altLang="zh-TW" sz="2000" dirty="0">
              <a:latin typeface="+mn-ea"/>
            </a:endParaRPr>
          </a:p>
          <a:p>
            <a:endParaRPr lang="zh-TW" altLang="en-US" sz="2000" dirty="0">
              <a:latin typeface="+mn-ea"/>
            </a:endParaRPr>
          </a:p>
          <a:p>
            <a:r>
              <a:rPr lang="en-US" altLang="zh-TW" sz="2000" dirty="0">
                <a:latin typeface="+mn-ea"/>
              </a:rPr>
              <a:t>	</a:t>
            </a:r>
            <a:r>
              <a:rPr lang="zh-TW" altLang="en-US" sz="2000" dirty="0">
                <a:latin typeface="+mn-ea"/>
              </a:rPr>
              <a:t>政府每年公布出來的數據令人麻木，難以理解其中的含意，我們繪製成圖表後，讓大家知道，我們周遭的交通就是這麼危險，不能再忽視。</a:t>
            </a:r>
          </a:p>
        </p:txBody>
      </p:sp>
    </p:spTree>
    <p:extLst>
      <p:ext uri="{BB962C8B-B14F-4D97-AF65-F5344CB8AC3E}">
        <p14:creationId xmlns:p14="http://schemas.microsoft.com/office/powerpoint/2010/main" val="326307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目的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Purpose</a:t>
            </a:r>
            <a:endParaRPr lang="en-US" altLang="zh-CN" sz="12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2881E8-682A-44A4-AB1A-964E6ECCB854}"/>
              </a:ext>
            </a:extLst>
          </p:cNvPr>
          <p:cNvSpPr/>
          <p:nvPr/>
        </p:nvSpPr>
        <p:spPr>
          <a:xfrm>
            <a:off x="622583" y="1232758"/>
            <a:ext cx="1022888" cy="102288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ABB556E-A7F8-484D-9BA8-34C6BB302643}"/>
              </a:ext>
            </a:extLst>
          </p:cNvPr>
          <p:cNvSpPr/>
          <p:nvPr/>
        </p:nvSpPr>
        <p:spPr>
          <a:xfrm>
            <a:off x="1894057" y="1248593"/>
            <a:ext cx="6627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	</a:t>
            </a:r>
            <a:r>
              <a:rPr lang="zh-TW" altLang="en-US" sz="2000" dirty="0"/>
              <a:t>讓外地人快速掌握台中的交通狀況，並呼籲大家要有良好的駕駛行為，希望能夠減少台中的事故率，警醒對交通安全漠不關心的人們。</a:t>
            </a:r>
            <a:endParaRPr lang="zh-TW" altLang="zh-TW" sz="2000" dirty="0"/>
          </a:p>
        </p:txBody>
      </p:sp>
      <p:sp>
        <p:nvSpPr>
          <p:cNvPr id="9" name="Freeform 14"/>
          <p:cNvSpPr>
            <a:spLocks noEditPoints="1"/>
          </p:cNvSpPr>
          <p:nvPr/>
        </p:nvSpPr>
        <p:spPr bwMode="auto">
          <a:xfrm>
            <a:off x="870355" y="1414484"/>
            <a:ext cx="527344" cy="659436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8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1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2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8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7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8"/>
                </a:lnTo>
                <a:lnTo>
                  <a:pt x="383" y="28"/>
                </a:lnTo>
                <a:cubicBezTo>
                  <a:pt x="389" y="28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5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1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1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2"/>
                </a:moveTo>
                <a:lnTo>
                  <a:pt x="156" y="322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2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196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548640" y="546354"/>
            <a:ext cx="8046720" cy="40987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18088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36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資料蒐集</a:t>
            </a:r>
            <a:endParaRPr lang="zh-CN" altLang="en-US" sz="36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431161"/>
            <a:ext cx="1725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24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  <a:endParaRPr lang="en-US" altLang="zh-CN" sz="2400" kern="100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7B266607-1E24-446A-AA08-188900624F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3349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A141E591-87D0-4A9D-84EA-6C3EEEDD2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AE3A265A-B4ED-4C0D-8793-0E1E83881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B290E5-515A-4DB8-9472-33B1686A97FA}"/>
              </a:ext>
            </a:extLst>
          </p:cNvPr>
          <p:cNvSpPr/>
          <p:nvPr/>
        </p:nvSpPr>
        <p:spPr>
          <a:xfrm>
            <a:off x="3384529" y="301542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道安資訊查詢網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5" name="Group 13">
            <a:extLst>
              <a:ext uri="{FF2B5EF4-FFF2-40B4-BE49-F238E27FC236}">
                <a16:creationId xmlns:a16="http://schemas.microsoft.com/office/drawing/2014/main" id="{693906BC-7735-4725-8309-72D620A681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71097" y="3077492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5A080266-FD71-491A-94E3-45981DDCA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6855B9F-A534-49BD-8C81-1FC504DFE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36F1F9-0132-4F64-A577-185FEC85B26A}"/>
              </a:ext>
            </a:extLst>
          </p:cNvPr>
          <p:cNvSpPr/>
          <p:nvPr/>
        </p:nvSpPr>
        <p:spPr>
          <a:xfrm>
            <a:off x="5508730" y="301793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交通安全入口網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9" name="Group 13">
            <a:extLst>
              <a:ext uri="{FF2B5EF4-FFF2-40B4-BE49-F238E27FC236}">
                <a16:creationId xmlns:a16="http://schemas.microsoft.com/office/drawing/2014/main" id="{98064903-8138-4B9B-8F69-AA5FCB98496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193349" y="3580925"/>
            <a:ext cx="246137" cy="245552"/>
            <a:chOff x="3665" y="2074"/>
            <a:chExt cx="421" cy="420"/>
          </a:xfrm>
          <a:solidFill>
            <a:schemeClr val="accent1"/>
          </a:solidFill>
        </p:grpSpPr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DAFBBBDA-03A3-4E52-A19F-DB6E55F07C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2074"/>
              <a:ext cx="421" cy="420"/>
            </a:xfrm>
            <a:custGeom>
              <a:avLst/>
              <a:gdLst>
                <a:gd name="T0" fmla="*/ 350 w 699"/>
                <a:gd name="T1" fmla="*/ 698 h 698"/>
                <a:gd name="T2" fmla="*/ 0 w 699"/>
                <a:gd name="T3" fmla="*/ 349 h 698"/>
                <a:gd name="T4" fmla="*/ 350 w 699"/>
                <a:gd name="T5" fmla="*/ 0 h 698"/>
                <a:gd name="T6" fmla="*/ 699 w 699"/>
                <a:gd name="T7" fmla="*/ 349 h 698"/>
                <a:gd name="T8" fmla="*/ 350 w 699"/>
                <a:gd name="T9" fmla="*/ 698 h 698"/>
                <a:gd name="T10" fmla="*/ 350 w 699"/>
                <a:gd name="T11" fmla="*/ 40 h 698"/>
                <a:gd name="T12" fmla="*/ 40 w 699"/>
                <a:gd name="T13" fmla="*/ 349 h 698"/>
                <a:gd name="T14" fmla="*/ 350 w 699"/>
                <a:gd name="T15" fmla="*/ 658 h 698"/>
                <a:gd name="T16" fmla="*/ 659 w 699"/>
                <a:gd name="T17" fmla="*/ 349 h 698"/>
                <a:gd name="T18" fmla="*/ 350 w 699"/>
                <a:gd name="T19" fmla="*/ 4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9" h="698">
                  <a:moveTo>
                    <a:pt x="350" y="698"/>
                  </a:moveTo>
                  <a:cubicBezTo>
                    <a:pt x="157" y="698"/>
                    <a:pt x="0" y="542"/>
                    <a:pt x="0" y="349"/>
                  </a:cubicBezTo>
                  <a:cubicBezTo>
                    <a:pt x="0" y="156"/>
                    <a:pt x="157" y="0"/>
                    <a:pt x="350" y="0"/>
                  </a:cubicBezTo>
                  <a:cubicBezTo>
                    <a:pt x="542" y="0"/>
                    <a:pt x="699" y="156"/>
                    <a:pt x="699" y="349"/>
                  </a:cubicBezTo>
                  <a:cubicBezTo>
                    <a:pt x="699" y="542"/>
                    <a:pt x="542" y="698"/>
                    <a:pt x="350" y="698"/>
                  </a:cubicBezTo>
                  <a:close/>
                  <a:moveTo>
                    <a:pt x="350" y="40"/>
                  </a:moveTo>
                  <a:cubicBezTo>
                    <a:pt x="179" y="40"/>
                    <a:pt x="40" y="179"/>
                    <a:pt x="40" y="349"/>
                  </a:cubicBezTo>
                  <a:cubicBezTo>
                    <a:pt x="40" y="519"/>
                    <a:pt x="179" y="658"/>
                    <a:pt x="350" y="658"/>
                  </a:cubicBezTo>
                  <a:cubicBezTo>
                    <a:pt x="520" y="658"/>
                    <a:pt x="659" y="519"/>
                    <a:pt x="659" y="349"/>
                  </a:cubicBezTo>
                  <a:cubicBezTo>
                    <a:pt x="659" y="179"/>
                    <a:pt x="520" y="40"/>
                    <a:pt x="3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35A49CD6-13AF-4131-82DB-6CFC45BBF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" y="2204"/>
              <a:ext cx="233" cy="162"/>
            </a:xfrm>
            <a:custGeom>
              <a:avLst/>
              <a:gdLst>
                <a:gd name="T0" fmla="*/ 138 w 387"/>
                <a:gd name="T1" fmla="*/ 269 h 269"/>
                <a:gd name="T2" fmla="*/ 123 w 387"/>
                <a:gd name="T3" fmla="*/ 263 h 269"/>
                <a:gd name="T4" fmla="*/ 7 w 387"/>
                <a:gd name="T5" fmla="*/ 147 h 269"/>
                <a:gd name="T6" fmla="*/ 7 w 387"/>
                <a:gd name="T7" fmla="*/ 119 h 269"/>
                <a:gd name="T8" fmla="*/ 7 w 387"/>
                <a:gd name="T9" fmla="*/ 119 h 269"/>
                <a:gd name="T10" fmla="*/ 36 w 387"/>
                <a:gd name="T11" fmla="*/ 119 h 269"/>
                <a:gd name="T12" fmla="*/ 36 w 387"/>
                <a:gd name="T13" fmla="*/ 119 h 269"/>
                <a:gd name="T14" fmla="*/ 138 w 387"/>
                <a:gd name="T15" fmla="*/ 221 h 269"/>
                <a:gd name="T16" fmla="*/ 350 w 387"/>
                <a:gd name="T17" fmla="*/ 8 h 269"/>
                <a:gd name="T18" fmla="*/ 379 w 387"/>
                <a:gd name="T19" fmla="*/ 8 h 269"/>
                <a:gd name="T20" fmla="*/ 379 w 387"/>
                <a:gd name="T21" fmla="*/ 8 h 269"/>
                <a:gd name="T22" fmla="*/ 379 w 387"/>
                <a:gd name="T23" fmla="*/ 36 h 269"/>
                <a:gd name="T24" fmla="*/ 379 w 387"/>
                <a:gd name="T25" fmla="*/ 36 h 269"/>
                <a:gd name="T26" fmla="*/ 152 w 387"/>
                <a:gd name="T27" fmla="*/ 263 h 269"/>
                <a:gd name="T28" fmla="*/ 138 w 387"/>
                <a:gd name="T2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7" h="269">
                  <a:moveTo>
                    <a:pt x="138" y="269"/>
                  </a:moveTo>
                  <a:cubicBezTo>
                    <a:pt x="132" y="269"/>
                    <a:pt x="127" y="267"/>
                    <a:pt x="123" y="263"/>
                  </a:cubicBezTo>
                  <a:cubicBezTo>
                    <a:pt x="7" y="147"/>
                    <a:pt x="7" y="147"/>
                    <a:pt x="7" y="147"/>
                  </a:cubicBezTo>
                  <a:cubicBezTo>
                    <a:pt x="0" y="139"/>
                    <a:pt x="0" y="127"/>
                    <a:pt x="7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15" y="111"/>
                    <a:pt x="28" y="111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350" y="8"/>
                    <a:pt x="350" y="8"/>
                    <a:pt x="350" y="8"/>
                  </a:cubicBezTo>
                  <a:cubicBezTo>
                    <a:pt x="358" y="0"/>
                    <a:pt x="371" y="0"/>
                    <a:pt x="379" y="8"/>
                  </a:cubicBezTo>
                  <a:cubicBezTo>
                    <a:pt x="379" y="8"/>
                    <a:pt x="379" y="8"/>
                    <a:pt x="379" y="8"/>
                  </a:cubicBezTo>
                  <a:cubicBezTo>
                    <a:pt x="387" y="16"/>
                    <a:pt x="387" y="28"/>
                    <a:pt x="379" y="36"/>
                  </a:cubicBezTo>
                  <a:cubicBezTo>
                    <a:pt x="379" y="36"/>
                    <a:pt x="379" y="36"/>
                    <a:pt x="379" y="36"/>
                  </a:cubicBezTo>
                  <a:cubicBezTo>
                    <a:pt x="152" y="263"/>
                    <a:pt x="152" y="263"/>
                    <a:pt x="152" y="263"/>
                  </a:cubicBezTo>
                  <a:cubicBezTo>
                    <a:pt x="148" y="267"/>
                    <a:pt x="143" y="269"/>
                    <a:pt x="138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D88F91BD-50E5-454F-ACDA-28AE37927CF2}"/>
              </a:ext>
            </a:extLst>
          </p:cNvPr>
          <p:cNvSpPr/>
          <p:nvPr/>
        </p:nvSpPr>
        <p:spPr>
          <a:xfrm>
            <a:off x="3438397" y="352823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警政署官方統計道路交通事故</a:t>
            </a:r>
            <a:endParaRPr lang="en-US" altLang="zh-CN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Freeform 8"/>
          <p:cNvSpPr>
            <a:spLocks noEditPoints="1"/>
          </p:cNvSpPr>
          <p:nvPr/>
        </p:nvSpPr>
        <p:spPr bwMode="auto">
          <a:xfrm>
            <a:off x="1412536" y="1949735"/>
            <a:ext cx="1089705" cy="1073862"/>
          </a:xfrm>
          <a:custGeom>
            <a:avLst/>
            <a:gdLst>
              <a:gd name="T0" fmla="*/ 170 w 648"/>
              <a:gd name="T1" fmla="*/ 280 h 639"/>
              <a:gd name="T2" fmla="*/ 226 w 648"/>
              <a:gd name="T3" fmla="*/ 183 h 639"/>
              <a:gd name="T4" fmla="*/ 240 w 648"/>
              <a:gd name="T5" fmla="*/ 167 h 639"/>
              <a:gd name="T6" fmla="*/ 366 w 648"/>
              <a:gd name="T7" fmla="*/ 177 h 639"/>
              <a:gd name="T8" fmla="*/ 359 w 648"/>
              <a:gd name="T9" fmla="*/ 162 h 639"/>
              <a:gd name="T10" fmla="*/ 388 w 648"/>
              <a:gd name="T11" fmla="*/ 153 h 639"/>
              <a:gd name="T12" fmla="*/ 408 w 648"/>
              <a:gd name="T13" fmla="*/ 154 h 639"/>
              <a:gd name="T14" fmla="*/ 402 w 648"/>
              <a:gd name="T15" fmla="*/ 183 h 639"/>
              <a:gd name="T16" fmla="*/ 391 w 648"/>
              <a:gd name="T17" fmla="*/ 199 h 639"/>
              <a:gd name="T18" fmla="*/ 319 w 648"/>
              <a:gd name="T19" fmla="*/ 265 h 639"/>
              <a:gd name="T20" fmla="*/ 318 w 648"/>
              <a:gd name="T21" fmla="*/ 266 h 639"/>
              <a:gd name="T22" fmla="*/ 616 w 648"/>
              <a:gd name="T23" fmla="*/ 615 h 639"/>
              <a:gd name="T24" fmla="*/ 497 w 648"/>
              <a:gd name="T25" fmla="*/ 615 h 639"/>
              <a:gd name="T26" fmla="*/ 272 w 648"/>
              <a:gd name="T27" fmla="*/ 546 h 639"/>
              <a:gd name="T28" fmla="*/ 272 w 648"/>
              <a:gd name="T29" fmla="*/ 0 h 639"/>
              <a:gd name="T30" fmla="*/ 515 w 648"/>
              <a:gd name="T31" fmla="*/ 397 h 639"/>
              <a:gd name="T32" fmla="*/ 616 w 648"/>
              <a:gd name="T33" fmla="*/ 615 h 639"/>
              <a:gd name="T34" fmla="*/ 272 w 648"/>
              <a:gd name="T35" fmla="*/ 511 h 639"/>
              <a:gd name="T36" fmla="*/ 272 w 648"/>
              <a:gd name="T37" fmla="*/ 35 h 639"/>
              <a:gd name="T38" fmla="*/ 272 w 648"/>
              <a:gd name="T39" fmla="*/ 511 h 639"/>
              <a:gd name="T40" fmla="*/ 445 w 648"/>
              <a:gd name="T41" fmla="*/ 391 h 639"/>
              <a:gd name="T42" fmla="*/ 409 w 648"/>
              <a:gd name="T43" fmla="*/ 401 h 639"/>
              <a:gd name="T44" fmla="*/ 338 w 648"/>
              <a:gd name="T45" fmla="*/ 401 h 639"/>
              <a:gd name="T46" fmla="*/ 266 w 648"/>
              <a:gd name="T47" fmla="*/ 401 h 639"/>
              <a:gd name="T48" fmla="*/ 194 w 648"/>
              <a:gd name="T49" fmla="*/ 401 h 639"/>
              <a:gd name="T50" fmla="*/ 111 w 648"/>
              <a:gd name="T51" fmla="*/ 401 h 639"/>
              <a:gd name="T52" fmla="*/ 100 w 648"/>
              <a:gd name="T53" fmla="*/ 391 h 639"/>
              <a:gd name="T54" fmla="*/ 111 w 648"/>
              <a:gd name="T55" fmla="*/ 145 h 639"/>
              <a:gd name="T56" fmla="*/ 122 w 648"/>
              <a:gd name="T57" fmla="*/ 380 h 639"/>
              <a:gd name="T58" fmla="*/ 152 w 648"/>
              <a:gd name="T59" fmla="*/ 331 h 639"/>
              <a:gd name="T60" fmla="*/ 183 w 648"/>
              <a:gd name="T61" fmla="*/ 320 h 639"/>
              <a:gd name="T62" fmla="*/ 194 w 648"/>
              <a:gd name="T63" fmla="*/ 380 h 639"/>
              <a:gd name="T64" fmla="*/ 224 w 648"/>
              <a:gd name="T65" fmla="*/ 256 h 639"/>
              <a:gd name="T66" fmla="*/ 255 w 648"/>
              <a:gd name="T67" fmla="*/ 245 h 639"/>
              <a:gd name="T68" fmla="*/ 266 w 648"/>
              <a:gd name="T69" fmla="*/ 380 h 639"/>
              <a:gd name="T70" fmla="*/ 296 w 648"/>
              <a:gd name="T71" fmla="*/ 292 h 639"/>
              <a:gd name="T72" fmla="*/ 327 w 648"/>
              <a:gd name="T73" fmla="*/ 282 h 639"/>
              <a:gd name="T74" fmla="*/ 338 w 648"/>
              <a:gd name="T75" fmla="*/ 380 h 639"/>
              <a:gd name="T76" fmla="*/ 368 w 648"/>
              <a:gd name="T77" fmla="*/ 231 h 639"/>
              <a:gd name="T78" fmla="*/ 399 w 648"/>
              <a:gd name="T79" fmla="*/ 220 h 639"/>
              <a:gd name="T80" fmla="*/ 409 w 648"/>
              <a:gd name="T81" fmla="*/ 38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8" h="639">
                <a:moveTo>
                  <a:pt x="242" y="199"/>
                </a:moveTo>
                <a:lnTo>
                  <a:pt x="170" y="280"/>
                </a:lnTo>
                <a:lnTo>
                  <a:pt x="153" y="266"/>
                </a:lnTo>
                <a:lnTo>
                  <a:pt x="226" y="183"/>
                </a:lnTo>
                <a:lnTo>
                  <a:pt x="226" y="183"/>
                </a:lnTo>
                <a:lnTo>
                  <a:pt x="240" y="167"/>
                </a:lnTo>
                <a:lnTo>
                  <a:pt x="316" y="234"/>
                </a:lnTo>
                <a:lnTo>
                  <a:pt x="366" y="177"/>
                </a:lnTo>
                <a:lnTo>
                  <a:pt x="357" y="169"/>
                </a:lnTo>
                <a:cubicBezTo>
                  <a:pt x="354" y="167"/>
                  <a:pt x="355" y="163"/>
                  <a:pt x="359" y="162"/>
                </a:cubicBezTo>
                <a:lnTo>
                  <a:pt x="373" y="158"/>
                </a:lnTo>
                <a:cubicBezTo>
                  <a:pt x="377" y="156"/>
                  <a:pt x="384" y="154"/>
                  <a:pt x="388" y="153"/>
                </a:cubicBezTo>
                <a:lnTo>
                  <a:pt x="402" y="149"/>
                </a:lnTo>
                <a:cubicBezTo>
                  <a:pt x="406" y="147"/>
                  <a:pt x="409" y="150"/>
                  <a:pt x="408" y="154"/>
                </a:cubicBezTo>
                <a:lnTo>
                  <a:pt x="405" y="167"/>
                </a:lnTo>
                <a:cubicBezTo>
                  <a:pt x="404" y="172"/>
                  <a:pt x="402" y="179"/>
                  <a:pt x="402" y="183"/>
                </a:cubicBezTo>
                <a:lnTo>
                  <a:pt x="399" y="196"/>
                </a:lnTo>
                <a:cubicBezTo>
                  <a:pt x="398" y="200"/>
                  <a:pt x="395" y="202"/>
                  <a:pt x="391" y="199"/>
                </a:cubicBezTo>
                <a:lnTo>
                  <a:pt x="383" y="192"/>
                </a:lnTo>
                <a:lnTo>
                  <a:pt x="319" y="265"/>
                </a:lnTo>
                <a:lnTo>
                  <a:pt x="319" y="265"/>
                </a:lnTo>
                <a:lnTo>
                  <a:pt x="318" y="266"/>
                </a:lnTo>
                <a:lnTo>
                  <a:pt x="242" y="199"/>
                </a:lnTo>
                <a:close/>
                <a:moveTo>
                  <a:pt x="616" y="615"/>
                </a:moveTo>
                <a:cubicBezTo>
                  <a:pt x="599" y="631"/>
                  <a:pt x="578" y="639"/>
                  <a:pt x="556" y="639"/>
                </a:cubicBezTo>
                <a:cubicBezTo>
                  <a:pt x="535" y="639"/>
                  <a:pt x="513" y="631"/>
                  <a:pt x="497" y="615"/>
                </a:cubicBezTo>
                <a:lnTo>
                  <a:pt x="396" y="516"/>
                </a:lnTo>
                <a:cubicBezTo>
                  <a:pt x="359" y="535"/>
                  <a:pt x="317" y="546"/>
                  <a:pt x="272" y="546"/>
                </a:cubicBezTo>
                <a:cubicBezTo>
                  <a:pt x="122" y="546"/>
                  <a:pt x="0" y="424"/>
                  <a:pt x="0" y="273"/>
                </a:cubicBezTo>
                <a:cubicBezTo>
                  <a:pt x="0" y="123"/>
                  <a:pt x="122" y="0"/>
                  <a:pt x="272" y="0"/>
                </a:cubicBezTo>
                <a:cubicBezTo>
                  <a:pt x="423" y="0"/>
                  <a:pt x="545" y="123"/>
                  <a:pt x="545" y="273"/>
                </a:cubicBezTo>
                <a:cubicBezTo>
                  <a:pt x="545" y="318"/>
                  <a:pt x="534" y="360"/>
                  <a:pt x="515" y="397"/>
                </a:cubicBezTo>
                <a:lnTo>
                  <a:pt x="616" y="496"/>
                </a:lnTo>
                <a:cubicBezTo>
                  <a:pt x="648" y="529"/>
                  <a:pt x="648" y="582"/>
                  <a:pt x="616" y="615"/>
                </a:cubicBezTo>
                <a:close/>
                <a:moveTo>
                  <a:pt x="272" y="511"/>
                </a:moveTo>
                <a:lnTo>
                  <a:pt x="272" y="511"/>
                </a:lnTo>
                <a:cubicBezTo>
                  <a:pt x="404" y="511"/>
                  <a:pt x="510" y="405"/>
                  <a:pt x="510" y="273"/>
                </a:cubicBezTo>
                <a:cubicBezTo>
                  <a:pt x="510" y="142"/>
                  <a:pt x="404" y="35"/>
                  <a:pt x="272" y="35"/>
                </a:cubicBezTo>
                <a:cubicBezTo>
                  <a:pt x="141" y="35"/>
                  <a:pt x="35" y="142"/>
                  <a:pt x="35" y="273"/>
                </a:cubicBezTo>
                <a:cubicBezTo>
                  <a:pt x="35" y="405"/>
                  <a:pt x="141" y="511"/>
                  <a:pt x="272" y="511"/>
                </a:cubicBezTo>
                <a:close/>
                <a:moveTo>
                  <a:pt x="434" y="380"/>
                </a:moveTo>
                <a:cubicBezTo>
                  <a:pt x="440" y="380"/>
                  <a:pt x="445" y="385"/>
                  <a:pt x="445" y="391"/>
                </a:cubicBezTo>
                <a:cubicBezTo>
                  <a:pt x="445" y="397"/>
                  <a:pt x="440" y="401"/>
                  <a:pt x="434" y="401"/>
                </a:cubicBezTo>
                <a:lnTo>
                  <a:pt x="409" y="401"/>
                </a:lnTo>
                <a:lnTo>
                  <a:pt x="368" y="401"/>
                </a:lnTo>
                <a:lnTo>
                  <a:pt x="338" y="401"/>
                </a:lnTo>
                <a:lnTo>
                  <a:pt x="296" y="401"/>
                </a:lnTo>
                <a:lnTo>
                  <a:pt x="266" y="401"/>
                </a:lnTo>
                <a:lnTo>
                  <a:pt x="224" y="401"/>
                </a:lnTo>
                <a:lnTo>
                  <a:pt x="194" y="401"/>
                </a:lnTo>
                <a:lnTo>
                  <a:pt x="152" y="401"/>
                </a:lnTo>
                <a:lnTo>
                  <a:pt x="111" y="401"/>
                </a:lnTo>
                <a:lnTo>
                  <a:pt x="111" y="401"/>
                </a:lnTo>
                <a:cubicBezTo>
                  <a:pt x="105" y="401"/>
                  <a:pt x="100" y="397"/>
                  <a:pt x="100" y="391"/>
                </a:cubicBezTo>
                <a:lnTo>
                  <a:pt x="100" y="155"/>
                </a:lnTo>
                <a:cubicBezTo>
                  <a:pt x="100" y="150"/>
                  <a:pt x="105" y="145"/>
                  <a:pt x="111" y="145"/>
                </a:cubicBezTo>
                <a:cubicBezTo>
                  <a:pt x="117" y="145"/>
                  <a:pt x="121" y="150"/>
                  <a:pt x="121" y="155"/>
                </a:cubicBezTo>
                <a:lnTo>
                  <a:pt x="122" y="380"/>
                </a:lnTo>
                <a:lnTo>
                  <a:pt x="152" y="380"/>
                </a:lnTo>
                <a:lnTo>
                  <a:pt x="152" y="331"/>
                </a:lnTo>
                <a:cubicBezTo>
                  <a:pt x="152" y="325"/>
                  <a:pt x="157" y="320"/>
                  <a:pt x="163" y="320"/>
                </a:cubicBezTo>
                <a:lnTo>
                  <a:pt x="183" y="320"/>
                </a:lnTo>
                <a:cubicBezTo>
                  <a:pt x="189" y="320"/>
                  <a:pt x="194" y="325"/>
                  <a:pt x="194" y="331"/>
                </a:cubicBezTo>
                <a:lnTo>
                  <a:pt x="194" y="380"/>
                </a:lnTo>
                <a:lnTo>
                  <a:pt x="224" y="380"/>
                </a:lnTo>
                <a:lnTo>
                  <a:pt x="224" y="256"/>
                </a:lnTo>
                <a:cubicBezTo>
                  <a:pt x="224" y="250"/>
                  <a:pt x="229" y="245"/>
                  <a:pt x="235" y="245"/>
                </a:cubicBezTo>
                <a:lnTo>
                  <a:pt x="255" y="245"/>
                </a:lnTo>
                <a:cubicBezTo>
                  <a:pt x="261" y="245"/>
                  <a:pt x="266" y="250"/>
                  <a:pt x="266" y="256"/>
                </a:cubicBezTo>
                <a:lnTo>
                  <a:pt x="266" y="380"/>
                </a:lnTo>
                <a:lnTo>
                  <a:pt x="296" y="380"/>
                </a:lnTo>
                <a:lnTo>
                  <a:pt x="296" y="292"/>
                </a:lnTo>
                <a:cubicBezTo>
                  <a:pt x="296" y="286"/>
                  <a:pt x="300" y="282"/>
                  <a:pt x="307" y="282"/>
                </a:cubicBezTo>
                <a:lnTo>
                  <a:pt x="327" y="282"/>
                </a:lnTo>
                <a:cubicBezTo>
                  <a:pt x="333" y="282"/>
                  <a:pt x="338" y="286"/>
                  <a:pt x="338" y="292"/>
                </a:cubicBezTo>
                <a:lnTo>
                  <a:pt x="338" y="380"/>
                </a:lnTo>
                <a:lnTo>
                  <a:pt x="368" y="380"/>
                </a:lnTo>
                <a:lnTo>
                  <a:pt x="368" y="231"/>
                </a:lnTo>
                <a:cubicBezTo>
                  <a:pt x="368" y="225"/>
                  <a:pt x="372" y="220"/>
                  <a:pt x="378" y="220"/>
                </a:cubicBezTo>
                <a:lnTo>
                  <a:pt x="399" y="220"/>
                </a:lnTo>
                <a:cubicBezTo>
                  <a:pt x="405" y="220"/>
                  <a:pt x="409" y="225"/>
                  <a:pt x="409" y="231"/>
                </a:cubicBezTo>
                <a:lnTo>
                  <a:pt x="409" y="380"/>
                </a:lnTo>
                <a:lnTo>
                  <a:pt x="434" y="3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1647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交通安全入口網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5723904" y="1495926"/>
            <a:ext cx="1534582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100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181" y="2057805"/>
            <a:ext cx="790329" cy="302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26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2086" y="2684485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詳細地區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28" name="椭圆 37">
            <a:extLst>
              <a:ext uri="{FF2B5EF4-FFF2-40B4-BE49-F238E27FC236}">
                <a16:creationId xmlns:a16="http://schemas.microsoft.com/office/drawing/2014/main" id="{E5869446-5A6C-4FEF-953E-E327B000A458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435026" y="3330451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30" name="Freeform 6"/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1" name="Freeform 6"/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4986611" y="3933379"/>
            <a:ext cx="300916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hlinkClick r:id="rId2"/>
              </a:rPr>
              <a:t>https://168.motc.gov.tw/countrydeadhurt/%E8%87%BA%E5%8C%97%E5%B8%82#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pic>
        <p:nvPicPr>
          <p:cNvPr id="1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48" y="900954"/>
            <a:ext cx="4221815" cy="37424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42708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rgbClr val="222B34"/>
                </a:solidFill>
                <a:latin typeface="+mn-ea"/>
                <a:cs typeface="Times New Roman" panose="02020603050405020304" pitchFamily="18" charset="0"/>
              </a:rPr>
              <a:t>資料</a:t>
            </a:r>
            <a:endParaRPr lang="en-US" altLang="zh-CN" sz="2000" b="1" kern="100" dirty="0">
              <a:solidFill>
                <a:srgbClr val="222B34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1" y="667039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8737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EC41B0C-D399-4A97-9D9C-1A963FCBD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522" y="314537"/>
            <a:ext cx="3874512" cy="45144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B7BD8CE-E420-429F-8BE2-E36D77340AE2}"/>
              </a:ext>
            </a:extLst>
          </p:cNvPr>
          <p:cNvSpPr/>
          <p:nvPr/>
        </p:nvSpPr>
        <p:spPr>
          <a:xfrm>
            <a:off x="4565987" y="883509"/>
            <a:ext cx="3850416" cy="3753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8DF639-0A02-4DB2-9F7B-3B5255E9B8BC}"/>
              </a:ext>
            </a:extLst>
          </p:cNvPr>
          <p:cNvSpPr/>
          <p:nvPr/>
        </p:nvSpPr>
        <p:spPr>
          <a:xfrm>
            <a:off x="5501180" y="1095437"/>
            <a:ext cx="19800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en-US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交通安全入口網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75A534-7424-43B1-B23C-C4C2B64C8896}"/>
              </a:ext>
            </a:extLst>
          </p:cNvPr>
          <p:cNvSpPr/>
          <p:nvPr/>
        </p:nvSpPr>
        <p:spPr>
          <a:xfrm>
            <a:off x="5723904" y="1495926"/>
            <a:ext cx="1534582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solidFill>
                  <a:schemeClr val="bg1"/>
                </a:solidFill>
              </a:rPr>
              <a:t>100</a:t>
            </a:r>
            <a:r>
              <a:rPr lang="zh-TW" altLang="en-US" sz="1050" dirty="0">
                <a:solidFill>
                  <a:schemeClr val="bg1"/>
                </a:solidFill>
              </a:rPr>
              <a:t>年至</a:t>
            </a:r>
            <a:r>
              <a:rPr lang="en-US" altLang="zh-TW" sz="1050" dirty="0">
                <a:solidFill>
                  <a:schemeClr val="bg1"/>
                </a:solidFill>
              </a:rPr>
              <a:t>109</a:t>
            </a:r>
            <a:r>
              <a:rPr lang="zh-TW" altLang="en-US" sz="1050" dirty="0">
                <a:solidFill>
                  <a:schemeClr val="bg1"/>
                </a:solidFill>
              </a:rPr>
              <a:t>年道路事故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8" name="椭圆 37">
            <a:extLst>
              <a:ext uri="{FF2B5EF4-FFF2-40B4-BE49-F238E27FC236}">
                <a16:creationId xmlns:a16="http://schemas.microsoft.com/office/drawing/2014/main" id="{03D53795-7449-4C6E-B6AB-E959C33CFA7B}"/>
              </a:ext>
            </a:extLst>
          </p:cNvPr>
          <p:cNvSpPr/>
          <p:nvPr/>
        </p:nvSpPr>
        <p:spPr>
          <a:xfrm>
            <a:off x="5794380" y="195858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F0D9BF-75AF-464B-B599-ABCC9B7B6A70}"/>
              </a:ext>
            </a:extLst>
          </p:cNvPr>
          <p:cNvSpPr/>
          <p:nvPr/>
        </p:nvSpPr>
        <p:spPr>
          <a:xfrm>
            <a:off x="6432181" y="2057805"/>
            <a:ext cx="790329" cy="28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縣市分布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E633B9-D495-4EC9-B72B-9FE718E50CB1}"/>
              </a:ext>
            </a:extLst>
          </p:cNvPr>
          <p:cNvSpPr>
            <a:spLocks noEditPoints="1"/>
          </p:cNvSpPr>
          <p:nvPr/>
        </p:nvSpPr>
        <p:spPr bwMode="auto">
          <a:xfrm>
            <a:off x="5897771" y="203732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1" name="椭圆 37">
            <a:extLst>
              <a:ext uri="{FF2B5EF4-FFF2-40B4-BE49-F238E27FC236}">
                <a16:creationId xmlns:a16="http://schemas.microsoft.com/office/drawing/2014/main" id="{9E257274-6862-4DA0-8F64-CC7807008F04}"/>
              </a:ext>
            </a:extLst>
          </p:cNvPr>
          <p:cNvSpPr/>
          <p:nvPr/>
        </p:nvSpPr>
        <p:spPr>
          <a:xfrm>
            <a:off x="5794285" y="2585261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59387F-9ADF-4411-A326-2A9988725357}"/>
              </a:ext>
            </a:extLst>
          </p:cNvPr>
          <p:cNvSpPr/>
          <p:nvPr/>
        </p:nvSpPr>
        <p:spPr>
          <a:xfrm>
            <a:off x="6432086" y="2684485"/>
            <a:ext cx="805190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詳細地區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3" name="椭圆 37">
            <a:extLst>
              <a:ext uri="{FF2B5EF4-FFF2-40B4-BE49-F238E27FC236}">
                <a16:creationId xmlns:a16="http://schemas.microsoft.com/office/drawing/2014/main" id="{5F0F2E8F-845B-4E03-A62D-F7FD7951BD97}"/>
              </a:ext>
            </a:extLst>
          </p:cNvPr>
          <p:cNvSpPr/>
          <p:nvPr/>
        </p:nvSpPr>
        <p:spPr>
          <a:xfrm>
            <a:off x="5797225" y="3231227"/>
            <a:ext cx="483079" cy="4830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B75A8A5-8CCD-4161-8208-FBD52A451E50}"/>
              </a:ext>
            </a:extLst>
          </p:cNvPr>
          <p:cNvSpPr/>
          <p:nvPr/>
        </p:nvSpPr>
        <p:spPr>
          <a:xfrm>
            <a:off x="6435026" y="3330451"/>
            <a:ext cx="748651" cy="285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1050" dirty="0">
                <a:solidFill>
                  <a:schemeClr val="bg1"/>
                </a:solidFill>
              </a:rPr>
              <a:t>死傷人數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7719266-1559-4244-A7D1-75864A3ECEB1}"/>
              </a:ext>
            </a:extLst>
          </p:cNvPr>
          <p:cNvSpPr>
            <a:spLocks noEditPoints="1"/>
          </p:cNvSpPr>
          <p:nvPr/>
        </p:nvSpPr>
        <p:spPr bwMode="auto">
          <a:xfrm>
            <a:off x="5873088" y="2664000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4D78D49-C636-4B15-B0A3-6D4750ED48E5}"/>
              </a:ext>
            </a:extLst>
          </p:cNvPr>
          <p:cNvSpPr>
            <a:spLocks noEditPoints="1"/>
          </p:cNvSpPr>
          <p:nvPr/>
        </p:nvSpPr>
        <p:spPr bwMode="auto">
          <a:xfrm>
            <a:off x="5873183" y="3309966"/>
            <a:ext cx="325471" cy="325599"/>
          </a:xfrm>
          <a:custGeom>
            <a:avLst/>
            <a:gdLst>
              <a:gd name="T0" fmla="*/ 554 w 624"/>
              <a:gd name="T1" fmla="*/ 326 h 625"/>
              <a:gd name="T2" fmla="*/ 554 w 624"/>
              <a:gd name="T3" fmla="*/ 71 h 625"/>
              <a:gd name="T4" fmla="*/ 298 w 624"/>
              <a:gd name="T5" fmla="*/ 71 h 625"/>
              <a:gd name="T6" fmla="*/ 265 w 624"/>
              <a:gd name="T7" fmla="*/ 281 h 625"/>
              <a:gd name="T8" fmla="*/ 260 w 624"/>
              <a:gd name="T9" fmla="*/ 284 h 625"/>
              <a:gd name="T10" fmla="*/ 9 w 624"/>
              <a:gd name="T11" fmla="*/ 535 h 625"/>
              <a:gd name="T12" fmla="*/ 14 w 624"/>
              <a:gd name="T13" fmla="*/ 575 h 625"/>
              <a:gd name="T14" fmla="*/ 49 w 624"/>
              <a:gd name="T15" fmla="*/ 610 h 625"/>
              <a:gd name="T16" fmla="*/ 89 w 624"/>
              <a:gd name="T17" fmla="*/ 615 h 625"/>
              <a:gd name="T18" fmla="*/ 340 w 624"/>
              <a:gd name="T19" fmla="*/ 364 h 625"/>
              <a:gd name="T20" fmla="*/ 343 w 624"/>
              <a:gd name="T21" fmla="*/ 359 h 625"/>
              <a:gd name="T22" fmla="*/ 554 w 624"/>
              <a:gd name="T23" fmla="*/ 326 h 625"/>
              <a:gd name="T24" fmla="*/ 96 w 624"/>
              <a:gd name="T25" fmla="*/ 566 h 625"/>
              <a:gd name="T26" fmla="*/ 96 w 624"/>
              <a:gd name="T27" fmla="*/ 566 h 625"/>
              <a:gd name="T28" fmla="*/ 77 w 624"/>
              <a:gd name="T29" fmla="*/ 564 h 625"/>
              <a:gd name="T30" fmla="*/ 60 w 624"/>
              <a:gd name="T31" fmla="*/ 547 h 625"/>
              <a:gd name="T32" fmla="*/ 58 w 624"/>
              <a:gd name="T33" fmla="*/ 528 h 625"/>
              <a:gd name="T34" fmla="*/ 179 w 624"/>
              <a:gd name="T35" fmla="*/ 407 h 625"/>
              <a:gd name="T36" fmla="*/ 198 w 624"/>
              <a:gd name="T37" fmla="*/ 410 h 625"/>
              <a:gd name="T38" fmla="*/ 214 w 624"/>
              <a:gd name="T39" fmla="*/ 427 h 625"/>
              <a:gd name="T40" fmla="*/ 217 w 624"/>
              <a:gd name="T41" fmla="*/ 446 h 625"/>
              <a:gd name="T42" fmla="*/ 96 w 624"/>
              <a:gd name="T43" fmla="*/ 566 h 625"/>
              <a:gd name="T44" fmla="*/ 321 w 624"/>
              <a:gd name="T45" fmla="*/ 303 h 625"/>
              <a:gd name="T46" fmla="*/ 321 w 624"/>
              <a:gd name="T47" fmla="*/ 303 h 625"/>
              <a:gd name="T48" fmla="*/ 321 w 624"/>
              <a:gd name="T49" fmla="*/ 94 h 625"/>
              <a:gd name="T50" fmla="*/ 530 w 624"/>
              <a:gd name="T51" fmla="*/ 94 h 625"/>
              <a:gd name="T52" fmla="*/ 530 w 624"/>
              <a:gd name="T53" fmla="*/ 303 h 625"/>
              <a:gd name="T54" fmla="*/ 321 w 624"/>
              <a:gd name="T55" fmla="*/ 303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24" h="625">
                <a:moveTo>
                  <a:pt x="554" y="326"/>
                </a:moveTo>
                <a:cubicBezTo>
                  <a:pt x="624" y="256"/>
                  <a:pt x="624" y="141"/>
                  <a:pt x="554" y="71"/>
                </a:cubicBezTo>
                <a:cubicBezTo>
                  <a:pt x="483" y="0"/>
                  <a:pt x="368" y="0"/>
                  <a:pt x="298" y="71"/>
                </a:cubicBezTo>
                <a:cubicBezTo>
                  <a:pt x="241" y="127"/>
                  <a:pt x="230" y="213"/>
                  <a:pt x="265" y="281"/>
                </a:cubicBezTo>
                <a:cubicBezTo>
                  <a:pt x="263" y="282"/>
                  <a:pt x="262" y="283"/>
                  <a:pt x="260" y="284"/>
                </a:cubicBezTo>
                <a:lnTo>
                  <a:pt x="9" y="535"/>
                </a:lnTo>
                <a:cubicBezTo>
                  <a:pt x="0" y="545"/>
                  <a:pt x="2" y="562"/>
                  <a:pt x="14" y="575"/>
                </a:cubicBezTo>
                <a:lnTo>
                  <a:pt x="49" y="610"/>
                </a:lnTo>
                <a:cubicBezTo>
                  <a:pt x="62" y="622"/>
                  <a:pt x="79" y="625"/>
                  <a:pt x="89" y="615"/>
                </a:cubicBezTo>
                <a:lnTo>
                  <a:pt x="340" y="364"/>
                </a:lnTo>
                <a:cubicBezTo>
                  <a:pt x="341" y="363"/>
                  <a:pt x="342" y="361"/>
                  <a:pt x="343" y="359"/>
                </a:cubicBezTo>
                <a:cubicBezTo>
                  <a:pt x="411" y="394"/>
                  <a:pt x="497" y="383"/>
                  <a:pt x="554" y="326"/>
                </a:cubicBezTo>
                <a:close/>
                <a:moveTo>
                  <a:pt x="96" y="566"/>
                </a:moveTo>
                <a:lnTo>
                  <a:pt x="96" y="566"/>
                </a:lnTo>
                <a:cubicBezTo>
                  <a:pt x="92" y="571"/>
                  <a:pt x="83" y="570"/>
                  <a:pt x="77" y="564"/>
                </a:cubicBezTo>
                <a:lnTo>
                  <a:pt x="60" y="547"/>
                </a:lnTo>
                <a:cubicBezTo>
                  <a:pt x="54" y="541"/>
                  <a:pt x="53" y="532"/>
                  <a:pt x="58" y="528"/>
                </a:cubicBezTo>
                <a:lnTo>
                  <a:pt x="179" y="407"/>
                </a:lnTo>
                <a:cubicBezTo>
                  <a:pt x="183" y="403"/>
                  <a:pt x="192" y="404"/>
                  <a:pt x="198" y="410"/>
                </a:cubicBezTo>
                <a:lnTo>
                  <a:pt x="214" y="427"/>
                </a:lnTo>
                <a:cubicBezTo>
                  <a:pt x="220" y="433"/>
                  <a:pt x="221" y="441"/>
                  <a:pt x="217" y="446"/>
                </a:cubicBezTo>
                <a:lnTo>
                  <a:pt x="96" y="566"/>
                </a:lnTo>
                <a:close/>
                <a:moveTo>
                  <a:pt x="321" y="303"/>
                </a:moveTo>
                <a:lnTo>
                  <a:pt x="321" y="303"/>
                </a:lnTo>
                <a:cubicBezTo>
                  <a:pt x="264" y="245"/>
                  <a:pt x="264" y="152"/>
                  <a:pt x="321" y="94"/>
                </a:cubicBezTo>
                <a:cubicBezTo>
                  <a:pt x="379" y="36"/>
                  <a:pt x="472" y="36"/>
                  <a:pt x="530" y="94"/>
                </a:cubicBezTo>
                <a:cubicBezTo>
                  <a:pt x="588" y="152"/>
                  <a:pt x="588" y="245"/>
                  <a:pt x="530" y="303"/>
                </a:cubicBezTo>
                <a:cubicBezTo>
                  <a:pt x="472" y="360"/>
                  <a:pt x="379" y="360"/>
                  <a:pt x="321" y="3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00" tIns="45700" rIns="91400" bIns="4570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1FA647-5C77-4B95-A201-AD8526462C22}"/>
              </a:ext>
            </a:extLst>
          </p:cNvPr>
          <p:cNvSpPr/>
          <p:nvPr/>
        </p:nvSpPr>
        <p:spPr>
          <a:xfrm>
            <a:off x="4986611" y="3933379"/>
            <a:ext cx="3009168" cy="49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TW" sz="1050" dirty="0">
                <a:hlinkClick r:id="rId3"/>
              </a:rPr>
              <a:t>https://168.motc.gov.tw/countrydeadhurt/%E8%87%BA%E5%8C%97%E5%B8%82#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旅程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定义 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</TotalTime>
  <Words>1315</Words>
  <Application>Microsoft Office PowerPoint</Application>
  <PresentationFormat>如螢幕大小 (16:9)</PresentationFormat>
  <Paragraphs>257</Paragraphs>
  <Slides>46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Adobe 黑体 Std R</vt:lpstr>
      <vt:lpstr>Gill Sans</vt:lpstr>
      <vt:lpstr>微软雅黑</vt:lpstr>
      <vt:lpstr>微軟正黑體</vt:lpstr>
      <vt:lpstr>Arial</vt:lpstr>
      <vt:lpstr>Calibri</vt:lpstr>
      <vt:lpstr>Calibri Light</vt:lpstr>
      <vt:lpstr>Times New Roman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陳 韋傑</cp:lastModifiedBy>
  <cp:revision>206</cp:revision>
  <dcterms:created xsi:type="dcterms:W3CDTF">2017-10-30T02:36:03Z</dcterms:created>
  <dcterms:modified xsi:type="dcterms:W3CDTF">2020-11-12T20:50:05Z</dcterms:modified>
</cp:coreProperties>
</file>